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44da975b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44da975b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kattintások:</a:t>
            </a:r>
            <a:endParaRPr/>
          </a:p>
          <a:p>
            <a:pPr marL="457200" lvl="0" indent="-298450" algn="l" rtl="0">
              <a:spcBef>
                <a:spcPts val="0"/>
              </a:spcBef>
              <a:spcAft>
                <a:spcPts val="0"/>
              </a:spcAft>
              <a:buSzPts val="1100"/>
              <a:buAutoNum type="arabicPeriod"/>
            </a:pPr>
            <a:r>
              <a:rPr lang="hu"/>
              <a:t>front interception</a:t>
            </a:r>
            <a:endParaRPr/>
          </a:p>
          <a:p>
            <a:pPr marL="457200" lvl="0" indent="-298450" algn="l" rtl="0">
              <a:spcBef>
                <a:spcPts val="0"/>
              </a:spcBef>
              <a:spcAft>
                <a:spcPts val="0"/>
              </a:spcAft>
              <a:buSzPts val="1100"/>
              <a:buAutoNum type="arabicPeriod"/>
            </a:pPr>
            <a:r>
              <a:rPr lang="hu"/>
              <a:t>rear interception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2b3060681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2b306068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It’s forbidden to</a:t>
            </a:r>
            <a:endParaRPr sz="18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grab the ball (except for the goalkeeper when defending)</a:t>
            </a:r>
            <a:endParaRPr sz="14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touch the ball with both hands in the midfield (including a block or catch)</a:t>
            </a:r>
            <a:endParaRPr sz="14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throw using both hands</a:t>
            </a:r>
            <a:endParaRPr sz="14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hit the ball (either with a fist or palm, except for the goalkeeper)</a:t>
            </a:r>
            <a:endParaRPr sz="1400">
              <a:solidFill>
                <a:srgbClr val="737373"/>
              </a:solidFill>
              <a:latin typeface="Droid Sans"/>
              <a:ea typeface="Droid Sans"/>
              <a:cs typeface="Droid Sans"/>
              <a:sym typeface="Droid Sans"/>
            </a:endParaRPr>
          </a:p>
          <a:p>
            <a:pPr marL="0" lvl="0" indent="0" algn="l" rtl="0">
              <a:lnSpc>
                <a:spcPct val="115000"/>
              </a:lnSpc>
              <a:spcBef>
                <a:spcPts val="1600"/>
              </a:spcBef>
              <a:spcAft>
                <a:spcPts val="0"/>
              </a:spcAft>
              <a:buClr>
                <a:schemeClr val="dk1"/>
              </a:buClr>
              <a:buSzPts val="1100"/>
              <a:buFont typeface="Arial"/>
              <a:buNone/>
            </a:pPr>
            <a:endParaRPr sz="1800">
              <a:solidFill>
                <a:srgbClr val="737373"/>
              </a:solidFill>
              <a:latin typeface="Droid Sans"/>
              <a:ea typeface="Droid Sans"/>
              <a:cs typeface="Droid Sans"/>
              <a:sym typeface="Droid Sans"/>
            </a:endParaRPr>
          </a:p>
          <a:p>
            <a:pPr marL="457200" lvl="0" indent="-342900" algn="l" rtl="0">
              <a:lnSpc>
                <a:spcPct val="115000"/>
              </a:lnSpc>
              <a:spcBef>
                <a:spcPts val="160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It’s a valid move to</a:t>
            </a:r>
            <a:endParaRPr sz="18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throw with a single hand</a:t>
            </a:r>
            <a:endParaRPr sz="14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throw holding the ball on the palm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49b0d6f55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49b0d6f5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Line-up at the (re-)start of a game</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hu" sz="1800">
                <a:solidFill>
                  <a:srgbClr val="737373"/>
                </a:solidFill>
                <a:latin typeface="Droid Sans"/>
                <a:ea typeface="Droid Sans"/>
                <a:cs typeface="Droid Sans"/>
                <a:sym typeface="Droid Sans"/>
              </a:rPr>
              <a:t>The 4 ways to start a game (throw out)</a:t>
            </a:r>
            <a:endParaRPr sz="1800">
              <a:solidFill>
                <a:srgbClr val="737373"/>
              </a:solidFill>
              <a:latin typeface="Droid Sans"/>
              <a:ea typeface="Droid Sans"/>
              <a:cs typeface="Droid Sans"/>
              <a:sym typeface="Droid Sans"/>
            </a:endParaRPr>
          </a:p>
          <a:p>
            <a:pPr marL="457200" lvl="0" indent="-342900" algn="l" rtl="0">
              <a:lnSpc>
                <a:spcPct val="115000"/>
              </a:lnSpc>
              <a:spcBef>
                <a:spcPts val="1600"/>
              </a:spcBef>
              <a:spcAft>
                <a:spcPts val="0"/>
              </a:spcAft>
              <a:buClr>
                <a:srgbClr val="737373"/>
              </a:buClr>
              <a:buSzPts val="1800"/>
              <a:buFont typeface="Droid Sans"/>
              <a:buAutoNum type="arabicPeriod"/>
            </a:pPr>
            <a:r>
              <a:rPr lang="hu" sz="1800">
                <a:solidFill>
                  <a:srgbClr val="737373"/>
                </a:solidFill>
                <a:latin typeface="Droid Sans"/>
                <a:ea typeface="Droid Sans"/>
                <a:cs typeface="Droid Sans"/>
                <a:sym typeface="Droid Sans"/>
              </a:rPr>
              <a:t>the goalkeeper throws the ball to himself,</a:t>
            </a:r>
            <a:endParaRPr sz="1800">
              <a:solidFill>
                <a:srgbClr val="737373"/>
              </a:solidFill>
              <a:latin typeface="Droid Sans"/>
              <a:ea typeface="Droid Sans"/>
              <a:cs typeface="Droid Sans"/>
              <a:sym typeface="Droid Sans"/>
            </a:endParaRPr>
          </a:p>
          <a:p>
            <a:pPr marL="457200" lvl="0" indent="-342900" algn="l" rtl="0">
              <a:lnSpc>
                <a:spcPct val="115000"/>
              </a:lnSpc>
              <a:spcBef>
                <a:spcPts val="1600"/>
              </a:spcBef>
              <a:spcAft>
                <a:spcPts val="0"/>
              </a:spcAft>
              <a:buClr>
                <a:srgbClr val="737373"/>
              </a:buClr>
              <a:buSzPts val="1800"/>
              <a:buFont typeface="Droid Sans"/>
              <a:buAutoNum type="arabicPeriod"/>
            </a:pPr>
            <a:r>
              <a:rPr lang="hu" sz="1800">
                <a:solidFill>
                  <a:srgbClr val="737373"/>
                </a:solidFill>
                <a:latin typeface="Droid Sans"/>
                <a:ea typeface="Droid Sans"/>
                <a:cs typeface="Droid Sans"/>
                <a:sym typeface="Droid Sans"/>
              </a:rPr>
              <a:t>the ball hits the water surface,</a:t>
            </a:r>
            <a:endParaRPr sz="1800">
              <a:solidFill>
                <a:srgbClr val="737373"/>
              </a:solidFill>
              <a:latin typeface="Droid Sans"/>
              <a:ea typeface="Droid Sans"/>
              <a:cs typeface="Droid Sans"/>
              <a:sym typeface="Droid Sans"/>
            </a:endParaRPr>
          </a:p>
          <a:p>
            <a:pPr marL="457200" lvl="0" indent="-342900" algn="l" rtl="0">
              <a:lnSpc>
                <a:spcPct val="115000"/>
              </a:lnSpc>
              <a:spcBef>
                <a:spcPts val="1600"/>
              </a:spcBef>
              <a:spcAft>
                <a:spcPts val="0"/>
              </a:spcAft>
              <a:buClr>
                <a:srgbClr val="737373"/>
              </a:buClr>
              <a:buSzPts val="1800"/>
              <a:buFont typeface="Droid Sans"/>
              <a:buAutoNum type="arabicPeriod"/>
            </a:pPr>
            <a:r>
              <a:rPr lang="hu" sz="1800">
                <a:solidFill>
                  <a:srgbClr val="737373"/>
                </a:solidFill>
                <a:latin typeface="Droid Sans"/>
                <a:ea typeface="Droid Sans"/>
                <a:cs typeface="Droid Sans"/>
                <a:sym typeface="Droid Sans"/>
              </a:rPr>
              <a:t>the ball leaves the defender zone,</a:t>
            </a:r>
            <a:endParaRPr sz="1800">
              <a:solidFill>
                <a:srgbClr val="737373"/>
              </a:solidFill>
              <a:latin typeface="Droid Sans"/>
              <a:ea typeface="Droid Sans"/>
              <a:cs typeface="Droid Sans"/>
              <a:sym typeface="Droid Sans"/>
            </a:endParaRPr>
          </a:p>
          <a:p>
            <a:pPr marL="457200" lvl="0" indent="-342900" algn="l" rtl="0">
              <a:lnSpc>
                <a:spcPct val="115000"/>
              </a:lnSpc>
              <a:spcBef>
                <a:spcPts val="1600"/>
              </a:spcBef>
              <a:spcAft>
                <a:spcPts val="0"/>
              </a:spcAft>
              <a:buClr>
                <a:srgbClr val="737373"/>
              </a:buClr>
              <a:buSzPts val="1800"/>
              <a:buFont typeface="Droid Sans"/>
              <a:buAutoNum type="arabicPeriod"/>
            </a:pPr>
            <a:r>
              <a:rPr lang="hu" sz="1800">
                <a:solidFill>
                  <a:srgbClr val="737373"/>
                </a:solidFill>
                <a:latin typeface="Droid Sans"/>
                <a:ea typeface="Droid Sans"/>
                <a:cs typeface="Droid Sans"/>
                <a:sym typeface="Droid Sans"/>
              </a:rPr>
              <a:t>the goalkeeper exits the defender zone with a ball in his hand.</a:t>
            </a:r>
            <a:endParaRPr sz="1800">
              <a:solidFill>
                <a:srgbClr val="737373"/>
              </a:solidFill>
              <a:latin typeface="Droid Sans"/>
              <a:ea typeface="Droid Sans"/>
              <a:cs typeface="Droid Sans"/>
              <a:sym typeface="Droid Sans"/>
            </a:endParaRPr>
          </a:p>
          <a:p>
            <a:pPr marL="0" lvl="0" indent="0" algn="l" rtl="0">
              <a:spcBef>
                <a:spcPts val="16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2b3060681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2b306068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A goal is scored if more than 50% of the ball passes the centerline of the goal line. </a:t>
            </a:r>
            <a:endParaRPr sz="1800">
              <a:solidFill>
                <a:srgbClr val="737373"/>
              </a:solidFill>
              <a:latin typeface="Droid Sans"/>
              <a:ea typeface="Droid Sans"/>
              <a:cs typeface="Droid Sans"/>
              <a:sym typeface="Droid Sans"/>
            </a:endParaRPr>
          </a:p>
          <a:p>
            <a:pPr marL="457200" lvl="0" indent="-342900" algn="l" rtl="0">
              <a:lnSpc>
                <a:spcPct val="115000"/>
              </a:lnSpc>
              <a:spcBef>
                <a:spcPts val="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After a starting whistle, the ball must be possessed by at least two players before crossing the goal line to count as a valid goal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b3060681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2b306068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hu" sz="1600">
                <a:solidFill>
                  <a:schemeClr val="dk1"/>
                </a:solidFill>
              </a:rPr>
              <a:t>10.2. Taking away the ball </a:t>
            </a:r>
            <a:endParaRPr sz="1600">
              <a:solidFill>
                <a:schemeClr val="dk1"/>
              </a:solidFill>
            </a:endParaRPr>
          </a:p>
          <a:p>
            <a:pPr marL="0" lvl="0" indent="0" algn="l" rtl="0">
              <a:lnSpc>
                <a:spcPct val="115000"/>
              </a:lnSpc>
              <a:spcBef>
                <a:spcPts val="600"/>
              </a:spcBef>
              <a:spcAft>
                <a:spcPts val="0"/>
              </a:spcAft>
              <a:buNone/>
            </a:pPr>
            <a:r>
              <a:rPr lang="hu">
                <a:solidFill>
                  <a:schemeClr val="dk1"/>
                </a:solidFill>
              </a:rPr>
              <a:t>The referee may penalize the offensive team with taking away the ball if:</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at the start, at throw-out, the midfield player of the starting team is ahead of the midfield line;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they play passively (they do not change and do not strive to score);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the offensive team keeps the ball for more than 8 seconds in the defensive zone;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the player in the midfield zone reaches in or steps into the opponent's defender zone while there is an other player in that zone (including arm swing after a shot);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a direct shot after throw-out, which leaves the playing field (including through the goal line) without being touched by any other player;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a player throws the ball out through his/her own baseline deliberately;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if an offensive player is in the other team’s defensive zone and does not strive for action and/or does not leave the defensive zone at first intent.</a:t>
            </a:r>
            <a:endParaRPr>
              <a:solidFill>
                <a:schemeClr val="dk1"/>
              </a:solidFill>
            </a:endParaRPr>
          </a:p>
          <a:p>
            <a:pPr marL="0" lvl="0" indent="0" algn="l" rtl="0">
              <a:lnSpc>
                <a:spcPct val="115000"/>
              </a:lnSpc>
              <a:spcBef>
                <a:spcPts val="1600"/>
              </a:spcBef>
              <a:spcAft>
                <a:spcPts val="0"/>
              </a:spcAft>
              <a:buNone/>
            </a:pPr>
            <a:r>
              <a:rPr lang="hu" sz="1400">
                <a:solidFill>
                  <a:srgbClr val="434343"/>
                </a:solidFill>
              </a:rPr>
              <a:t>10.3.1. One penalty throw</a:t>
            </a:r>
            <a:endParaRPr sz="1400">
              <a:solidFill>
                <a:srgbClr val="434343"/>
              </a:solidFill>
            </a:endParaRPr>
          </a:p>
          <a:p>
            <a:pPr marL="0" lvl="0" indent="0" algn="l" rtl="0">
              <a:lnSpc>
                <a:spcPct val="115000"/>
              </a:lnSpc>
              <a:spcBef>
                <a:spcPts val="400"/>
              </a:spcBef>
              <a:spcAft>
                <a:spcPts val="0"/>
              </a:spcAft>
              <a:buNone/>
            </a:pPr>
            <a:r>
              <a:rPr lang="hu">
                <a:solidFill>
                  <a:schemeClr val="dk1"/>
                </a:solidFill>
              </a:rPr>
              <a:t>One penalty may be given in the following cases: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gripping on the ball</a:t>
            </a:r>
            <a:r>
              <a:rPr lang="hu">
                <a:solidFill>
                  <a:srgbClr val="252525"/>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for a two-handed block - in this case, if the ball was heading to the goal, the goal must also be counted and recorded at the higher score value, i.e. 4 points (Deadeye) if thrown from the defensive zone, or 2 points (Center) if thrown from the midfield</a:t>
            </a:r>
            <a:r>
              <a:rPr lang="hu">
                <a:solidFill>
                  <a:srgbClr val="252525"/>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holding or touching the ball in the midfield with both hands</a:t>
            </a:r>
            <a:r>
              <a:rPr lang="hu">
                <a:solidFill>
                  <a:srgbClr val="252525"/>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punching or hitting the ball with a fist in the midfield</a:t>
            </a:r>
            <a:r>
              <a:rPr lang="hu">
                <a:solidFill>
                  <a:srgbClr val="252525"/>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intentional splashing;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intentionally pushing the ball under water;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deflecting the ball with water;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for basketball-style throw: the two hands are not clearly separated when preparing to throw;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if the offensive player enters the opponent's defensive zone while someone already there;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for zone acquisition foul: the player enters in and out a zone with one foot and does not close the other foot next to it;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if a player in the defensive zone reaches out with his/her hand for a ball in the midfield zone without exiting;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if the offensive player, who is in the opponent's defensive zone with a ball, passes and does not leave the defensive zone at first intention.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1600"/>
              </a:spcBef>
              <a:spcAft>
                <a:spcPts val="0"/>
              </a:spcAft>
              <a:buNone/>
            </a:pPr>
            <a:r>
              <a:rPr lang="hu" sz="1400">
                <a:solidFill>
                  <a:srgbClr val="434343"/>
                </a:solidFill>
              </a:rPr>
              <a:t>10.3.2. Two penalty throws </a:t>
            </a:r>
            <a:endParaRPr sz="1400">
              <a:solidFill>
                <a:srgbClr val="434343"/>
              </a:solidFill>
            </a:endParaRPr>
          </a:p>
          <a:p>
            <a:pPr marL="0" lvl="0" indent="0" algn="l" rtl="0">
              <a:lnSpc>
                <a:spcPct val="115000"/>
              </a:lnSpc>
              <a:spcBef>
                <a:spcPts val="400"/>
              </a:spcBef>
              <a:spcAft>
                <a:spcPts val="0"/>
              </a:spcAft>
              <a:buNone/>
            </a:pPr>
            <a:r>
              <a:rPr lang="hu">
                <a:solidFill>
                  <a:schemeClr val="dk1"/>
                </a:solidFill>
              </a:rPr>
              <a:t>Two penalties may be given in the following cases: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for inside defense: two players are in their own defensive zone, or the player just hangs into, reaches in the defensive zone when someone is already inside;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for physical contact (touch), for the non-offending team;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for joint physical contact (joint touch), for the benefit of both teams,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for defensive foul: the player reaches or enters the area of the offensive player,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for offensive foul: the player reaches or enters the area of the defensive player.</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1600"/>
              </a:spcBef>
              <a:spcAft>
                <a:spcPts val="0"/>
              </a:spcAft>
              <a:buNone/>
            </a:pPr>
            <a:r>
              <a:rPr lang="hu" sz="1400">
                <a:solidFill>
                  <a:srgbClr val="434343"/>
                </a:solidFill>
              </a:rPr>
              <a:t>10.3.3. Three penalty throws</a:t>
            </a:r>
            <a:endParaRPr sz="1400">
              <a:solidFill>
                <a:srgbClr val="434343"/>
              </a:solidFill>
            </a:endParaRPr>
          </a:p>
          <a:p>
            <a:pPr marL="0" lvl="0" indent="0" algn="l" rtl="0">
              <a:lnSpc>
                <a:spcPct val="115000"/>
              </a:lnSpc>
              <a:spcBef>
                <a:spcPts val="400"/>
              </a:spcBef>
              <a:spcAft>
                <a:spcPts val="0"/>
              </a:spcAft>
              <a:buNone/>
            </a:pPr>
            <a:r>
              <a:rPr lang="hu">
                <a:solidFill>
                  <a:schemeClr val="dk1"/>
                </a:solidFill>
              </a:rPr>
              <a:t>Three penalties may be given for serious fouls in the following cases: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dangerous play: serious negligence committed in the midfield, and dangerous movement,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joint dangerous game, for the benefit of both teams;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hu">
                <a:solidFill>
                  <a:schemeClr val="dk1"/>
                </a:solidFill>
              </a:rPr>
              <a:t>rude, unsportsmanlike behaviour.</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2b3060681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2b306068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5b4255f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5b4255f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2b3060681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2b306068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hu"/>
              <a:t>we won’t go into practice today</a:t>
            </a:r>
            <a:endParaRPr/>
          </a:p>
          <a:p>
            <a:pPr marL="457200" lvl="0" indent="-298450" algn="l" rtl="0">
              <a:spcBef>
                <a:spcPts val="0"/>
              </a:spcBef>
              <a:spcAft>
                <a:spcPts val="0"/>
              </a:spcAft>
              <a:buSzPts val="1100"/>
              <a:buChar char="-"/>
            </a:pPr>
            <a:r>
              <a:rPr lang="hu"/>
              <a:t>we won’t speak about the referee signs and their role, as there is a separate session later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3ee92139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3ee9213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As you already know, a team is made up of 2 players, and a game lasts 10 minutes.</a:t>
            </a:r>
            <a:endParaRPr/>
          </a:p>
          <a:p>
            <a:pPr marL="0" lvl="0" indent="0" algn="l" rtl="0">
              <a:spcBef>
                <a:spcPts val="0"/>
              </a:spcBef>
              <a:spcAft>
                <a:spcPts val="0"/>
              </a:spcAft>
              <a:buNone/>
            </a:pPr>
            <a:endParaRPr/>
          </a:p>
          <a:p>
            <a:pPr marL="0" lvl="0" indent="0" algn="l" rtl="0">
              <a:spcBef>
                <a:spcPts val="0"/>
              </a:spcBef>
              <a:spcAft>
                <a:spcPts val="0"/>
              </a:spcAft>
              <a:buNone/>
            </a:pPr>
            <a:r>
              <a:rPr lang="hu">
                <a:solidFill>
                  <a:srgbClr val="4285F4"/>
                </a:solidFill>
              </a:rPr>
              <a:t>I will not speak about the ball here, as it was discussed in the previous session.</a:t>
            </a:r>
            <a:endParaRPr>
              <a:solidFill>
                <a:srgbClr val="4285F4"/>
              </a:solidFill>
            </a:endParaRPr>
          </a:p>
          <a:p>
            <a:pPr marL="0" lvl="0" indent="0" algn="l" rtl="0">
              <a:spcBef>
                <a:spcPts val="0"/>
              </a:spcBef>
              <a:spcAft>
                <a:spcPts val="0"/>
              </a:spcAft>
              <a:buNone/>
            </a:pPr>
            <a:endParaRPr>
              <a:solidFill>
                <a:srgbClr val="4285F4"/>
              </a:solidFill>
            </a:endParaRPr>
          </a:p>
          <a:p>
            <a:pPr marL="0" lvl="0" indent="0" algn="l" rtl="0">
              <a:spcBef>
                <a:spcPts val="0"/>
              </a:spcBef>
              <a:spcAft>
                <a:spcPts val="0"/>
              </a:spcAft>
              <a:buNone/>
            </a:pPr>
            <a:r>
              <a:rPr lang="hu">
                <a:solidFill>
                  <a:srgbClr val="4285F4"/>
                </a:solidFill>
              </a:rPr>
              <a:t>What’s important is the depth of the water. This is shallow water. You can swim in it if you want, but you don’t have to, at the same time you can jump freely and enjoy the water.</a:t>
            </a:r>
            <a:endParaRPr>
              <a:solidFill>
                <a:srgbClr val="4285F4"/>
              </a:solidFill>
            </a:endParaRPr>
          </a:p>
          <a:p>
            <a:pPr marL="0" lvl="0" indent="0" algn="l" rtl="0">
              <a:spcBef>
                <a:spcPts val="0"/>
              </a:spcBef>
              <a:spcAft>
                <a:spcPts val="0"/>
              </a:spcAft>
              <a:buNone/>
            </a:pPr>
            <a:endParaRPr>
              <a:solidFill>
                <a:srgbClr val="4285F4"/>
              </a:solidFill>
            </a:endParaRPr>
          </a:p>
          <a:p>
            <a:pPr marL="0" lvl="0" indent="0" algn="l" rtl="0">
              <a:spcBef>
                <a:spcPts val="0"/>
              </a:spcBef>
              <a:spcAft>
                <a:spcPts val="0"/>
              </a:spcAft>
              <a:buNone/>
            </a:pPr>
            <a:r>
              <a:rPr lang="hu">
                <a:solidFill>
                  <a:schemeClr val="dk1"/>
                </a:solidFill>
              </a:rPr>
              <a:t>&lt;field on the next slide&gt;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49b0d6f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49b0d6f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solidFill>
                  <a:srgbClr val="4285F4"/>
                </a:solidFill>
              </a:rPr>
              <a:t>Understanding the fields is very important, as there are strict rules around who can stay in or reach into a field given the position of other players</a:t>
            </a:r>
            <a:endParaRPr>
              <a:solidFill>
                <a:srgbClr val="4285F4"/>
              </a:solidFill>
            </a:endParaRPr>
          </a:p>
          <a:p>
            <a:pPr marL="0" lvl="0" indent="0" algn="l" rtl="0">
              <a:spcBef>
                <a:spcPts val="0"/>
              </a:spcBef>
              <a:spcAft>
                <a:spcPts val="0"/>
              </a:spcAft>
              <a:buNone/>
            </a:pPr>
            <a:endParaRPr>
              <a:solidFill>
                <a:srgbClr val="4285F4"/>
              </a:solidFill>
            </a:endParaRPr>
          </a:p>
          <a:p>
            <a:pPr marL="0" lvl="0" indent="0" algn="l" rtl="0">
              <a:spcBef>
                <a:spcPts val="0"/>
              </a:spcBef>
              <a:spcAft>
                <a:spcPts val="0"/>
              </a:spcAft>
              <a:buNone/>
            </a:pPr>
            <a:r>
              <a:rPr lang="hu">
                <a:solidFill>
                  <a:srgbClr val="4285F4"/>
                </a:solidFill>
              </a:rPr>
              <a:t>Defender zone: 1 player at a time</a:t>
            </a:r>
            <a:endParaRPr>
              <a:solidFill>
                <a:srgbClr val="4285F4"/>
              </a:solidFill>
            </a:endParaRPr>
          </a:p>
          <a:p>
            <a:pPr marL="0" lvl="0" indent="0" algn="l" rtl="0">
              <a:spcBef>
                <a:spcPts val="0"/>
              </a:spcBef>
              <a:spcAft>
                <a:spcPts val="0"/>
              </a:spcAft>
              <a:buNone/>
            </a:pPr>
            <a:r>
              <a:rPr lang="hu">
                <a:solidFill>
                  <a:srgbClr val="4285F4"/>
                </a:solidFill>
              </a:rPr>
              <a:t>Midfield: any number of player</a:t>
            </a:r>
            <a:endParaRPr>
              <a:solidFill>
                <a:srgbClr val="4285F4"/>
              </a:solidFill>
            </a:endParaRPr>
          </a:p>
          <a:p>
            <a:pPr marL="0" lvl="0" indent="0" algn="l" rtl="0">
              <a:spcBef>
                <a:spcPts val="0"/>
              </a:spcBef>
              <a:spcAft>
                <a:spcPts val="0"/>
              </a:spcAft>
              <a:buNone/>
            </a:pPr>
            <a:endParaRPr>
              <a:solidFill>
                <a:srgbClr val="4285F4"/>
              </a:solidFill>
            </a:endParaRPr>
          </a:p>
          <a:p>
            <a:pPr marL="0" lvl="0" indent="0" algn="l" rtl="0">
              <a:spcBef>
                <a:spcPts val="0"/>
              </a:spcBef>
              <a:spcAft>
                <a:spcPts val="0"/>
              </a:spcAft>
              <a:buNone/>
            </a:pPr>
            <a:r>
              <a:rPr lang="hu">
                <a:solidFill>
                  <a:srgbClr val="4285F4"/>
                </a:solidFill>
              </a:rPr>
              <a:t>One might gain possession of the ball just by positioning themselves around the zones</a:t>
            </a:r>
            <a:endParaRPr>
              <a:solidFill>
                <a:srgbClr val="4285F4"/>
              </a:solidFill>
            </a:endParaRPr>
          </a:p>
          <a:p>
            <a:pPr marL="0" lvl="0" indent="0" algn="l" rtl="0">
              <a:spcBef>
                <a:spcPts val="0"/>
              </a:spcBef>
              <a:spcAft>
                <a:spcPts val="0"/>
              </a:spcAft>
              <a:buClr>
                <a:schemeClr val="dk1"/>
              </a:buClr>
              <a:buSzPts val="1100"/>
              <a:buFont typeface="Arial"/>
              <a:buNone/>
            </a:pPr>
            <a:endParaRPr>
              <a:solidFill>
                <a:srgbClr val="4285F4"/>
              </a:solidFill>
            </a:endParaRPr>
          </a:p>
          <a:p>
            <a:pPr marL="0" lvl="0" indent="0" algn="l" rtl="0">
              <a:spcBef>
                <a:spcPts val="0"/>
              </a:spcBef>
              <a:spcAft>
                <a:spcPts val="0"/>
              </a:spcAft>
              <a:buNone/>
            </a:pPr>
            <a:r>
              <a:rPr lang="hu">
                <a:solidFill>
                  <a:srgbClr val="4285F4"/>
                </a:solidFill>
              </a:rPr>
              <a:t>The drawing does not show the middle line of the field, that’s important as well at the start or restart of the game, like after every goal. When the game is restarted, the 4 players are “separated” from each other. 1-1-1-1</a:t>
            </a:r>
            <a:endParaRPr>
              <a:solidFill>
                <a:srgbClr val="4285F4"/>
              </a:solidFill>
            </a:endParaRPr>
          </a:p>
          <a:p>
            <a:pPr marL="0" lvl="0" indent="0" algn="l" rtl="0">
              <a:spcBef>
                <a:spcPts val="0"/>
              </a:spcBef>
              <a:spcAft>
                <a:spcPts val="0"/>
              </a:spcAft>
              <a:buNone/>
            </a:pPr>
            <a:endParaRPr>
              <a:solidFill>
                <a:srgbClr val="4285F4"/>
              </a:solidFill>
            </a:endParaRPr>
          </a:p>
          <a:p>
            <a:pPr marL="0" lvl="0" indent="0" algn="l" rtl="0">
              <a:spcBef>
                <a:spcPts val="0"/>
              </a:spcBef>
              <a:spcAft>
                <a:spcPts val="0"/>
              </a:spcAft>
              <a:buNone/>
            </a:pPr>
            <a:r>
              <a:rPr lang="hu">
                <a:solidFill>
                  <a:srgbClr val="4285F4"/>
                </a:solidFill>
              </a:rPr>
              <a:t>The value of the goal depends on the zone of the throw. You can score from the midfield and your defender zone. </a:t>
            </a:r>
            <a:endParaRPr>
              <a:solidFill>
                <a:srgbClr val="4285F4"/>
              </a:solidFill>
            </a:endParaRPr>
          </a:p>
          <a:p>
            <a:pPr marL="0" lvl="0" indent="0" algn="l" rtl="0">
              <a:spcBef>
                <a:spcPts val="0"/>
              </a:spcBef>
              <a:spcAft>
                <a:spcPts val="0"/>
              </a:spcAft>
              <a:buClr>
                <a:schemeClr val="dk1"/>
              </a:buClr>
              <a:buSzPts val="1100"/>
              <a:buFont typeface="Arial"/>
              <a:buNone/>
            </a:pPr>
            <a:r>
              <a:rPr lang="hu">
                <a:solidFill>
                  <a:srgbClr val="4285F4"/>
                </a:solidFill>
              </a:rPr>
              <a:t>&lt;next slide&gt;</a:t>
            </a:r>
            <a:endParaRPr>
              <a:solidFill>
                <a:srgbClr val="4285F4"/>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49b0d6f5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49b0d6f5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The goals have a special goal in a goal structure. There is the external and the internal part.</a:t>
            </a:r>
            <a:endParaRPr/>
          </a:p>
          <a:p>
            <a:pPr marL="0" lvl="0" indent="0" algn="l" rtl="0">
              <a:spcBef>
                <a:spcPts val="0"/>
              </a:spcBef>
              <a:spcAft>
                <a:spcPts val="0"/>
              </a:spcAft>
              <a:buNone/>
            </a:pPr>
            <a:endParaRPr/>
          </a:p>
          <a:p>
            <a:pPr marL="0" lvl="0" indent="0" algn="l" rtl="0">
              <a:spcBef>
                <a:spcPts val="0"/>
              </a:spcBef>
              <a:spcAft>
                <a:spcPts val="0"/>
              </a:spcAft>
              <a:buNone/>
            </a:pPr>
            <a:r>
              <a:rPr lang="hu"/>
              <a:t>The internal part doubles the value of the external part.</a:t>
            </a:r>
            <a:endParaRPr/>
          </a:p>
          <a:p>
            <a:pPr marL="0" lvl="0" indent="0" algn="l" rtl="0">
              <a:spcBef>
                <a:spcPts val="0"/>
              </a:spcBef>
              <a:spcAft>
                <a:spcPts val="0"/>
              </a:spcAft>
              <a:buNone/>
            </a:pPr>
            <a:r>
              <a:rPr lang="hu"/>
              <a:t>Scoring from distance doubles the value again.</a:t>
            </a:r>
            <a:endParaRPr/>
          </a:p>
          <a:p>
            <a:pPr marL="0" lvl="0" indent="0" algn="l" rtl="0">
              <a:spcBef>
                <a:spcPts val="0"/>
              </a:spcBef>
              <a:spcAft>
                <a:spcPts val="0"/>
              </a:spcAft>
              <a:buNone/>
            </a:pPr>
            <a:endParaRPr/>
          </a:p>
          <a:p>
            <a:pPr marL="0" lvl="0" indent="0" algn="l" rtl="0">
              <a:spcBef>
                <a:spcPts val="0"/>
              </a:spcBef>
              <a:spcAft>
                <a:spcPts val="0"/>
              </a:spcAft>
              <a:buNone/>
            </a:pPr>
            <a:r>
              <a:rPr lang="hu"/>
              <a:t>Penalties should be targeted at the internal part.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49b0d6f5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49b0d6f5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49b0d6f5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49b0d6f5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3ee92139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3ee9213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hu" sz="1800">
                <a:solidFill>
                  <a:srgbClr val="737373"/>
                </a:solidFill>
                <a:latin typeface="Droid Sans"/>
                <a:ea typeface="Droid Sans"/>
                <a:cs typeface="Droid Sans"/>
                <a:sym typeface="Droid Sans"/>
              </a:rPr>
              <a:t>Every physical contact (even the intent) is forbidden between the players</a:t>
            </a:r>
            <a:endParaRPr sz="1800">
              <a:solidFill>
                <a:srgbClr val="737373"/>
              </a:solidFill>
              <a:latin typeface="Droid Sans"/>
              <a:ea typeface="Droid Sans"/>
              <a:cs typeface="Droid Sans"/>
              <a:sym typeface="Droid Sans"/>
            </a:endParaRPr>
          </a:p>
          <a:p>
            <a:pPr marL="0" lvl="0" indent="0" algn="l" rtl="0">
              <a:lnSpc>
                <a:spcPct val="115000"/>
              </a:lnSpc>
              <a:spcBef>
                <a:spcPts val="1600"/>
              </a:spcBef>
              <a:spcAft>
                <a:spcPts val="0"/>
              </a:spcAft>
              <a:buNone/>
            </a:pPr>
            <a:r>
              <a:rPr lang="hu" sz="1800" b="1">
                <a:solidFill>
                  <a:srgbClr val="737373"/>
                </a:solidFill>
                <a:latin typeface="Droid Sans"/>
                <a:ea typeface="Droid Sans"/>
                <a:cs typeface="Droid Sans"/>
                <a:sym typeface="Droid Sans"/>
              </a:rPr>
              <a:t>Player’s Area</a:t>
            </a:r>
            <a:r>
              <a:rPr lang="hu" sz="1800">
                <a:solidFill>
                  <a:srgbClr val="737373"/>
                </a:solidFill>
                <a:latin typeface="Droid Sans"/>
                <a:ea typeface="Droid Sans"/>
                <a:cs typeface="Droid Sans"/>
                <a:sym typeface="Droid Sans"/>
              </a:rPr>
              <a:t>: Each player has an area of an arm's length radius. The other player must not reach or make a move into this area. The direction of movement of the area is determined by the head’s line. </a:t>
            </a:r>
            <a:endParaRPr sz="1800">
              <a:solidFill>
                <a:srgbClr val="737373"/>
              </a:solidFill>
              <a:latin typeface="Droid Sans"/>
              <a:ea typeface="Droid Sans"/>
              <a:cs typeface="Droid Sans"/>
              <a:sym typeface="Droid Sans"/>
            </a:endParaRPr>
          </a:p>
          <a:p>
            <a:pPr marL="457200" lvl="0" indent="-342900" algn="l" rtl="0">
              <a:spcBef>
                <a:spcPts val="1600"/>
              </a:spcBef>
              <a:spcAft>
                <a:spcPts val="0"/>
              </a:spcAft>
              <a:buClr>
                <a:srgbClr val="737373"/>
              </a:buClr>
              <a:buSzPts val="1800"/>
              <a:buFont typeface="Droid Sans"/>
              <a:buChar char="-"/>
            </a:pPr>
            <a:r>
              <a:rPr lang="hu">
                <a:solidFill>
                  <a:schemeClr val="dk1"/>
                </a:solidFill>
              </a:rPr>
              <a:t>Stopping a moving player by the arm is forbidden</a:t>
            </a:r>
            <a:endParaRPr sz="1800">
              <a:solidFill>
                <a:srgbClr val="737373"/>
              </a:solidFill>
              <a:latin typeface="Droid Sans"/>
              <a:ea typeface="Droid Sans"/>
              <a:cs typeface="Droid Sans"/>
              <a:sym typeface="Droid Sans"/>
            </a:endParaRPr>
          </a:p>
          <a:p>
            <a:pPr marL="0" lvl="0" indent="0" algn="l" rtl="0">
              <a:lnSpc>
                <a:spcPct val="115000"/>
              </a:lnSpc>
              <a:spcBef>
                <a:spcPts val="0"/>
              </a:spcBef>
              <a:spcAft>
                <a:spcPts val="0"/>
              </a:spcAft>
              <a:buClr>
                <a:schemeClr val="dk1"/>
              </a:buClr>
              <a:buSzPts val="1100"/>
              <a:buFont typeface="Arial"/>
              <a:buNone/>
            </a:pPr>
            <a:r>
              <a:rPr lang="hu" sz="1800">
                <a:solidFill>
                  <a:srgbClr val="737373"/>
                </a:solidFill>
                <a:latin typeface="Droid Sans"/>
                <a:ea typeface="Droid Sans"/>
                <a:cs typeface="Droid Sans"/>
                <a:sym typeface="Droid Sans"/>
              </a:rPr>
              <a:t>Examples of contact:</a:t>
            </a:r>
            <a:endParaRPr sz="1800">
              <a:solidFill>
                <a:srgbClr val="737373"/>
              </a:solidFill>
              <a:latin typeface="Droid Sans"/>
              <a:ea typeface="Droid Sans"/>
              <a:cs typeface="Droid Sans"/>
              <a:sym typeface="Droid Sans"/>
            </a:endParaRPr>
          </a:p>
          <a:p>
            <a:pPr marL="457200" lvl="0" indent="-342900" algn="l" rtl="0">
              <a:lnSpc>
                <a:spcPct val="115000"/>
              </a:lnSpc>
              <a:spcBef>
                <a:spcPts val="160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Walking, running, jumping into another player’s area</a:t>
            </a:r>
            <a:endParaRPr sz="1800">
              <a:solidFill>
                <a:srgbClr val="737373"/>
              </a:solidFill>
              <a:latin typeface="Droid Sans"/>
              <a:ea typeface="Droid Sans"/>
              <a:cs typeface="Droid Sans"/>
              <a:sym typeface="Droid Sans"/>
            </a:endParaRPr>
          </a:p>
          <a:p>
            <a:pPr marL="457200" lvl="0" indent="-342900" algn="l" rtl="0">
              <a:lnSpc>
                <a:spcPct val="115000"/>
              </a:lnSpc>
              <a:spcBef>
                <a:spcPts val="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Standing still, and leaning into contact, instead of avoiding it</a:t>
            </a:r>
            <a:endParaRPr sz="1800">
              <a:solidFill>
                <a:srgbClr val="737373"/>
              </a:solidFill>
              <a:latin typeface="Droid Sans"/>
              <a:ea typeface="Droid Sans"/>
              <a:cs typeface="Droid Sans"/>
              <a:sym typeface="Droid Sans"/>
            </a:endParaRPr>
          </a:p>
          <a:p>
            <a:pPr marL="457200" lvl="0" indent="-342900" algn="l" rtl="0">
              <a:lnSpc>
                <a:spcPct val="115000"/>
              </a:lnSpc>
              <a:spcBef>
                <a:spcPts val="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Crossing another player’s area when throwing the ball</a:t>
            </a:r>
            <a:endParaRPr sz="1800">
              <a:solidFill>
                <a:srgbClr val="737373"/>
              </a:solidFill>
              <a:latin typeface="Droid Sans"/>
              <a:ea typeface="Droid Sans"/>
              <a:cs typeface="Droid Sans"/>
              <a:sym typeface="Droid Sans"/>
            </a:endParaRPr>
          </a:p>
          <a:p>
            <a:pPr marL="457200" lvl="0" indent="-342900" algn="l" rtl="0">
              <a:lnSpc>
                <a:spcPct val="115000"/>
              </a:lnSpc>
              <a:spcBef>
                <a:spcPts val="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Tackling a free ball immediately after another player</a:t>
            </a:r>
            <a:endParaRPr sz="1800">
              <a:solidFill>
                <a:srgbClr val="737373"/>
              </a:solidFill>
              <a:latin typeface="Droid Sans"/>
              <a:ea typeface="Droid Sans"/>
              <a:cs typeface="Droid Sans"/>
              <a:sym typeface="Droid Sans"/>
            </a:endParaRPr>
          </a:p>
          <a:p>
            <a:pPr marL="457200" lvl="0" indent="-342900" algn="l" rtl="0">
              <a:lnSpc>
                <a:spcPct val="115000"/>
              </a:lnSpc>
              <a:spcBef>
                <a:spcPts val="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Being dangerous to ourselves</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3ee92139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3ee9213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At the start of a game</a:t>
            </a:r>
            <a:endParaRPr sz="18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1-2-1</a:t>
            </a:r>
            <a:endParaRPr sz="1400">
              <a:solidFill>
                <a:srgbClr val="737373"/>
              </a:solidFill>
              <a:latin typeface="Droid Sans"/>
              <a:ea typeface="Droid Sans"/>
              <a:cs typeface="Droid Sans"/>
              <a:sym typeface="Droid Sans"/>
            </a:endParaRPr>
          </a:p>
          <a:p>
            <a:pPr marL="457200" lvl="0" indent="-342900" algn="l" rtl="0">
              <a:lnSpc>
                <a:spcPct val="115000"/>
              </a:lnSpc>
              <a:spcBef>
                <a:spcPts val="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During the game</a:t>
            </a:r>
            <a:endParaRPr sz="18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no contact rule</a:t>
            </a:r>
            <a:endParaRPr sz="14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defending a territory by body, not by arms</a:t>
            </a:r>
            <a:endParaRPr sz="14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defending by two arms is forbidden</a:t>
            </a:r>
            <a:endParaRPr sz="14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occupied defender zone: “the wall”</a:t>
            </a:r>
            <a:endParaRPr sz="14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always finish a zone change</a:t>
            </a:r>
            <a:endParaRPr sz="1400">
              <a:solidFill>
                <a:srgbClr val="737373"/>
              </a:solidFill>
              <a:latin typeface="Droid Sans"/>
              <a:ea typeface="Droid Sans"/>
              <a:cs typeface="Droid Sans"/>
              <a:sym typeface="Droid Sans"/>
            </a:endParaRPr>
          </a:p>
          <a:p>
            <a:pPr marL="914400" lvl="1" indent="-317500" algn="l" rtl="0">
              <a:lnSpc>
                <a:spcPct val="115000"/>
              </a:lnSpc>
              <a:spcBef>
                <a:spcPts val="0"/>
              </a:spcBef>
              <a:spcAft>
                <a:spcPts val="0"/>
              </a:spcAft>
              <a:buClr>
                <a:srgbClr val="737373"/>
              </a:buClr>
              <a:buSzPts val="1400"/>
              <a:buFont typeface="Droid Sans"/>
              <a:buChar char="○"/>
            </a:pPr>
            <a:r>
              <a:rPr lang="hu" sz="1400">
                <a:solidFill>
                  <a:srgbClr val="737373"/>
                </a:solidFill>
                <a:latin typeface="Droid Sans"/>
                <a:ea typeface="Droid Sans"/>
                <a:cs typeface="Droid Sans"/>
                <a:sym typeface="Droid Sans"/>
              </a:rPr>
              <a:t>playing in the opponent’s defender zone</a:t>
            </a:r>
            <a:endParaRPr sz="1400">
              <a:solidFill>
                <a:srgbClr val="737373"/>
              </a:solidFill>
              <a:latin typeface="Droid Sans"/>
              <a:ea typeface="Droid Sans"/>
              <a:cs typeface="Droid Sans"/>
              <a:sym typeface="Droid Sans"/>
            </a:endParaRPr>
          </a:p>
          <a:p>
            <a:pPr marL="457200" lvl="0" indent="-342900" algn="l" rtl="0">
              <a:lnSpc>
                <a:spcPct val="115000"/>
              </a:lnSpc>
              <a:spcBef>
                <a:spcPts val="0"/>
              </a:spcBef>
              <a:spcAft>
                <a:spcPts val="0"/>
              </a:spcAft>
              <a:buClr>
                <a:srgbClr val="737373"/>
              </a:buClr>
              <a:buSzPts val="1800"/>
              <a:buFont typeface="Droid Sans"/>
              <a:buChar char="●"/>
            </a:pPr>
            <a:r>
              <a:rPr lang="hu" sz="1800">
                <a:solidFill>
                  <a:srgbClr val="737373"/>
                </a:solidFill>
                <a:latin typeface="Droid Sans"/>
                <a:ea typeface="Droid Sans"/>
                <a:cs typeface="Droid Sans"/>
                <a:sym typeface="Droid Sans"/>
              </a:rPr>
              <a:t>Intercepting the ball by positioning (next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786575" y="429925"/>
            <a:ext cx="4834200" cy="35964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49175" y="4478275"/>
            <a:ext cx="70338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pic>
        <p:nvPicPr>
          <p:cNvPr id="15" name="Google Shape;15;p2"/>
          <p:cNvPicPr preferRelativeResize="0"/>
          <p:nvPr/>
        </p:nvPicPr>
        <p:blipFill>
          <a:blip r:embed="rId2">
            <a:alphaModFix/>
          </a:blip>
          <a:stretch>
            <a:fillRect/>
          </a:stretch>
        </p:blipFill>
        <p:spPr>
          <a:xfrm>
            <a:off x="540425" y="641047"/>
            <a:ext cx="2802150" cy="1244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8" name="Google Shape;18;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pic>
        <p:nvPicPr>
          <p:cNvPr id="19" name="Google Shape;19;p3"/>
          <p:cNvPicPr preferRelativeResize="0"/>
          <p:nvPr/>
        </p:nvPicPr>
        <p:blipFill>
          <a:blip r:embed="rId2">
            <a:alphaModFix/>
          </a:blip>
          <a:stretch>
            <a:fillRect/>
          </a:stretch>
        </p:blipFill>
        <p:spPr>
          <a:xfrm>
            <a:off x="8000971" y="104087"/>
            <a:ext cx="962250" cy="4272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4"/>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4" name="Google Shape;24;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pic>
        <p:nvPicPr>
          <p:cNvPr id="25" name="Google Shape;25;p4"/>
          <p:cNvPicPr preferRelativeResize="0"/>
          <p:nvPr/>
        </p:nvPicPr>
        <p:blipFill>
          <a:blip r:embed="rId2">
            <a:alphaModFix/>
          </a:blip>
          <a:stretch>
            <a:fillRect/>
          </a:stretch>
        </p:blipFill>
        <p:spPr>
          <a:xfrm>
            <a:off x="8000971" y="104087"/>
            <a:ext cx="962250" cy="427225"/>
          </a:xfrm>
          <a:prstGeom prst="rect">
            <a:avLst/>
          </a:prstGeom>
          <a:noFill/>
          <a:ln>
            <a:noFill/>
          </a:ln>
        </p:spPr>
      </p:pic>
      <p:sp>
        <p:nvSpPr>
          <p:cNvPr id="26" name="Google Shape;26;p4"/>
          <p:cNvSpPr txBox="1">
            <a:spLocks noGrp="1"/>
          </p:cNvSpPr>
          <p:nvPr>
            <p:ph type="body" idx="1"/>
          </p:nvPr>
        </p:nvSpPr>
        <p:spPr>
          <a:xfrm>
            <a:off x="460950" y="889975"/>
            <a:ext cx="8222100" cy="365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sak cím 1">
  <p:cSld name="TITLE_ONLY_1">
    <p:spTree>
      <p:nvGrpSpPr>
        <p:cNvPr id="1" name="Shape 27"/>
        <p:cNvGrpSpPr/>
        <p:nvPr/>
      </p:nvGrpSpPr>
      <p:grpSpPr>
        <a:xfrm>
          <a:off x="0" y="0"/>
          <a:ext cx="0" cy="0"/>
          <a:chOff x="0" y="0"/>
          <a:chExt cx="0" cy="0"/>
        </a:xfrm>
      </p:grpSpPr>
      <p:sp>
        <p:nvSpPr>
          <p:cNvPr id="28" name="Google Shape;28;p5"/>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1" name="Google Shape;31;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u"/>
              <a:t>‹#›</a:t>
            </a:fld>
            <a:endParaRPr/>
          </a:p>
        </p:txBody>
      </p:sp>
      <p:pic>
        <p:nvPicPr>
          <p:cNvPr id="32" name="Google Shape;32;p5"/>
          <p:cNvPicPr preferRelativeResize="0"/>
          <p:nvPr/>
        </p:nvPicPr>
        <p:blipFill>
          <a:blip r:embed="rId2">
            <a:alphaModFix/>
          </a:blip>
          <a:stretch>
            <a:fillRect/>
          </a:stretch>
        </p:blipFill>
        <p:spPr>
          <a:xfrm>
            <a:off x="8000971" y="104087"/>
            <a:ext cx="962250" cy="427225"/>
          </a:xfrm>
          <a:prstGeom prst="rect">
            <a:avLst/>
          </a:prstGeom>
          <a:noFill/>
          <a:ln>
            <a:noFill/>
          </a:ln>
        </p:spPr>
      </p:pic>
      <p:sp>
        <p:nvSpPr>
          <p:cNvPr id="33" name="Google Shape;33;p5"/>
          <p:cNvSpPr txBox="1">
            <a:spLocks noGrp="1"/>
          </p:cNvSpPr>
          <p:nvPr>
            <p:ph type="body" idx="1"/>
          </p:nvPr>
        </p:nvSpPr>
        <p:spPr>
          <a:xfrm>
            <a:off x="460875" y="889975"/>
            <a:ext cx="3999900" cy="3805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4683225" y="889975"/>
            <a:ext cx="3999900" cy="3805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6"/>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6"/>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0" name="Google Shape;40;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pic>
        <p:nvPicPr>
          <p:cNvPr id="41" name="Google Shape;41;p6"/>
          <p:cNvPicPr preferRelativeResize="0"/>
          <p:nvPr/>
        </p:nvPicPr>
        <p:blipFill>
          <a:blip r:embed="rId2">
            <a:alphaModFix/>
          </a:blip>
          <a:stretch>
            <a:fillRect/>
          </a:stretch>
        </p:blipFill>
        <p:spPr>
          <a:xfrm>
            <a:off x="8000971" y="104087"/>
            <a:ext cx="962250" cy="4272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pic>
        <p:nvPicPr>
          <p:cNvPr id="45" name="Google Shape;45;p7"/>
          <p:cNvPicPr preferRelativeResize="0"/>
          <p:nvPr/>
        </p:nvPicPr>
        <p:blipFill>
          <a:blip r:embed="rId2">
            <a:alphaModFix/>
          </a:blip>
          <a:stretch>
            <a:fillRect/>
          </a:stretch>
        </p:blipFill>
        <p:spPr>
          <a:xfrm>
            <a:off x="8000971" y="104087"/>
            <a:ext cx="962250" cy="4272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8"/>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50" name="Google Shape;50;p8"/>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2" name="Google Shape;52;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pic>
        <p:nvPicPr>
          <p:cNvPr id="53" name="Google Shape;53;p8"/>
          <p:cNvPicPr preferRelativeResize="0"/>
          <p:nvPr/>
        </p:nvPicPr>
        <p:blipFill>
          <a:blip r:embed="rId2">
            <a:alphaModFix/>
          </a:blip>
          <a:stretch>
            <a:fillRect/>
          </a:stretch>
        </p:blipFill>
        <p:spPr>
          <a:xfrm>
            <a:off x="8000971" y="104087"/>
            <a:ext cx="962250" cy="427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9"/>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8" name="Google Shape;58;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pic>
        <p:nvPicPr>
          <p:cNvPr id="59" name="Google Shape;59;p9"/>
          <p:cNvPicPr preferRelativeResize="0"/>
          <p:nvPr/>
        </p:nvPicPr>
        <p:blipFill>
          <a:blip r:embed="rId2">
            <a:alphaModFix/>
          </a:blip>
          <a:stretch>
            <a:fillRect/>
          </a:stretch>
        </p:blipFill>
        <p:spPr>
          <a:xfrm>
            <a:off x="7752946" y="4706562"/>
            <a:ext cx="962250" cy="4272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0"/>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62" name="Google Shape;62;p10"/>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3" name="Google Shape;63;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07376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Droid Sans"/>
              <a:buNone/>
              <a:defRPr sz="3200">
                <a:solidFill>
                  <a:schemeClr val="lt1"/>
                </a:solidFill>
                <a:latin typeface="Droid Sans"/>
                <a:ea typeface="Droid Sans"/>
                <a:cs typeface="Droid Sans"/>
                <a:sym typeface="Droid Sans"/>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Droid Sans"/>
              <a:buChar char="●"/>
              <a:defRPr sz="1800">
                <a:solidFill>
                  <a:schemeClr val="lt2"/>
                </a:solidFill>
                <a:latin typeface="Droid Sans"/>
                <a:ea typeface="Droid Sans"/>
                <a:cs typeface="Droid Sans"/>
                <a:sym typeface="Droid Sans"/>
              </a:defRPr>
            </a:lvl1pPr>
            <a:lvl2pPr marL="914400" lvl="1"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2pPr>
            <a:lvl3pPr marL="1371600" lvl="2"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3pPr>
            <a:lvl4pPr marL="1828800" lvl="3"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4pPr>
            <a:lvl5pPr marL="2286000" lvl="4"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5pPr>
            <a:lvl6pPr marL="2743200" lvl="5"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6pPr>
            <a:lvl7pPr marL="3200400" lvl="6"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7pPr>
            <a:lvl8pPr marL="3657600" lvl="7"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8pPr>
            <a:lvl9pPr marL="4114800" lvl="8" indent="-317500">
              <a:lnSpc>
                <a:spcPct val="115000"/>
              </a:lnSpc>
              <a:spcBef>
                <a:spcPts val="1600"/>
              </a:spcBef>
              <a:spcAft>
                <a:spcPts val="1600"/>
              </a:spcAft>
              <a:buClr>
                <a:schemeClr val="lt2"/>
              </a:buClr>
              <a:buSzPts val="1400"/>
              <a:buFont typeface="Droid Sans"/>
              <a:buChar char="■"/>
              <a:defRPr>
                <a:solidFill>
                  <a:schemeClr val="lt2"/>
                </a:solidFill>
                <a:latin typeface="Droid Sans"/>
                <a:ea typeface="Droid Sans"/>
                <a:cs typeface="Droid Sans"/>
                <a:sym typeface="Droid Sans"/>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h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3786575" y="429925"/>
            <a:ext cx="4834200" cy="35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The rules of Water Skyball</a:t>
            </a:r>
            <a:endParaRPr/>
          </a:p>
        </p:txBody>
      </p:sp>
      <p:pic>
        <p:nvPicPr>
          <p:cNvPr id="4" name="Kép 3" descr="A képen szöveg látható&#10;&#10;Automatikusan generált leírás">
            <a:extLst>
              <a:ext uri="{FF2B5EF4-FFF2-40B4-BE49-F238E27FC236}">
                <a16:creationId xmlns:a16="http://schemas.microsoft.com/office/drawing/2014/main" id="{DCC47A3C-1EC2-2A76-3533-E4D089FE3A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30162"/>
            <a:ext cx="2953545" cy="618380"/>
          </a:xfrm>
          <a:prstGeom prst="rect">
            <a:avLst/>
          </a:prstGeom>
          <a:noFill/>
          <a:ln>
            <a:noFill/>
          </a:ln>
        </p:spPr>
      </p:pic>
      <p:pic>
        <p:nvPicPr>
          <p:cNvPr id="5" name="Kép 4">
            <a:extLst>
              <a:ext uri="{FF2B5EF4-FFF2-40B4-BE49-F238E27FC236}">
                <a16:creationId xmlns:a16="http://schemas.microsoft.com/office/drawing/2014/main" id="{23EBA2F0-3876-EE1E-A95F-2832510B7E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1690" y="4230161"/>
            <a:ext cx="1108710" cy="6183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Intercepting by positioning</a:t>
            </a:r>
            <a:endParaRPr/>
          </a:p>
        </p:txBody>
      </p:sp>
      <p:grpSp>
        <p:nvGrpSpPr>
          <p:cNvPr id="148" name="Google Shape;148;p21"/>
          <p:cNvGrpSpPr/>
          <p:nvPr/>
        </p:nvGrpSpPr>
        <p:grpSpPr>
          <a:xfrm>
            <a:off x="98250" y="1321725"/>
            <a:ext cx="4232800" cy="3515625"/>
            <a:chOff x="98250" y="1321725"/>
            <a:chExt cx="4232800" cy="3515625"/>
          </a:xfrm>
        </p:grpSpPr>
        <p:pic>
          <p:nvPicPr>
            <p:cNvPr id="149" name="Google Shape;149;p21"/>
            <p:cNvPicPr preferRelativeResize="0"/>
            <p:nvPr/>
          </p:nvPicPr>
          <p:blipFill>
            <a:blip r:embed="rId3">
              <a:alphaModFix/>
            </a:blip>
            <a:stretch>
              <a:fillRect/>
            </a:stretch>
          </p:blipFill>
          <p:spPr>
            <a:xfrm>
              <a:off x="98250" y="1321725"/>
              <a:ext cx="4232800" cy="3515625"/>
            </a:xfrm>
            <a:prstGeom prst="rect">
              <a:avLst/>
            </a:prstGeom>
            <a:noFill/>
            <a:ln>
              <a:noFill/>
            </a:ln>
          </p:spPr>
        </p:pic>
        <p:sp>
          <p:nvSpPr>
            <p:cNvPr id="150" name="Google Shape;150;p21"/>
            <p:cNvSpPr/>
            <p:nvPr/>
          </p:nvSpPr>
          <p:spPr>
            <a:xfrm>
              <a:off x="1103525" y="2362900"/>
              <a:ext cx="208800" cy="208800"/>
            </a:xfrm>
            <a:prstGeom prst="donut">
              <a:avLst>
                <a:gd name="adj" fmla="val 25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1"/>
            <p:cNvSpPr/>
            <p:nvPr/>
          </p:nvSpPr>
          <p:spPr>
            <a:xfrm>
              <a:off x="1552400" y="2362900"/>
              <a:ext cx="208800" cy="208800"/>
            </a:xfrm>
            <a:prstGeom prst="flowChartSummingJunction">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21"/>
            <p:cNvGrpSpPr/>
            <p:nvPr/>
          </p:nvGrpSpPr>
          <p:grpSpPr>
            <a:xfrm>
              <a:off x="2783375" y="2309550"/>
              <a:ext cx="455425" cy="208800"/>
              <a:chOff x="2783375" y="2309550"/>
              <a:chExt cx="455425" cy="208800"/>
            </a:xfrm>
          </p:grpSpPr>
          <p:sp>
            <p:nvSpPr>
              <p:cNvPr id="153" name="Google Shape;153;p21"/>
              <p:cNvSpPr/>
              <p:nvPr/>
            </p:nvSpPr>
            <p:spPr>
              <a:xfrm>
                <a:off x="2783375" y="2309550"/>
                <a:ext cx="208800" cy="208800"/>
              </a:xfrm>
              <a:prstGeom prst="donut">
                <a:avLst>
                  <a:gd name="adj" fmla="val 25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p:nvPr/>
            </p:nvSpPr>
            <p:spPr>
              <a:xfrm>
                <a:off x="3030000" y="2345400"/>
                <a:ext cx="208800" cy="137100"/>
              </a:xfrm>
              <a:prstGeom prst="rightArrow">
                <a:avLst>
                  <a:gd name="adj1" fmla="val 50000"/>
                  <a:gd name="adj2" fmla="val 50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21"/>
            <p:cNvSpPr/>
            <p:nvPr/>
          </p:nvSpPr>
          <p:spPr>
            <a:xfrm>
              <a:off x="2459175" y="3687400"/>
              <a:ext cx="208800" cy="208800"/>
            </a:xfrm>
            <a:prstGeom prst="flowChartSummingJunction">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21"/>
          <p:cNvGrpSpPr/>
          <p:nvPr/>
        </p:nvGrpSpPr>
        <p:grpSpPr>
          <a:xfrm>
            <a:off x="4746450" y="1321725"/>
            <a:ext cx="4232800" cy="3515625"/>
            <a:chOff x="4746450" y="1321725"/>
            <a:chExt cx="4232800" cy="3515625"/>
          </a:xfrm>
        </p:grpSpPr>
        <p:pic>
          <p:nvPicPr>
            <p:cNvPr id="157" name="Google Shape;157;p21"/>
            <p:cNvPicPr preferRelativeResize="0"/>
            <p:nvPr/>
          </p:nvPicPr>
          <p:blipFill>
            <a:blip r:embed="rId3">
              <a:alphaModFix/>
            </a:blip>
            <a:stretch>
              <a:fillRect/>
            </a:stretch>
          </p:blipFill>
          <p:spPr>
            <a:xfrm>
              <a:off x="4746450" y="1321725"/>
              <a:ext cx="4232800" cy="3515625"/>
            </a:xfrm>
            <a:prstGeom prst="rect">
              <a:avLst/>
            </a:prstGeom>
            <a:noFill/>
            <a:ln>
              <a:noFill/>
            </a:ln>
          </p:spPr>
        </p:pic>
        <p:sp>
          <p:nvSpPr>
            <p:cNvPr id="158" name="Google Shape;158;p21"/>
            <p:cNvSpPr/>
            <p:nvPr/>
          </p:nvSpPr>
          <p:spPr>
            <a:xfrm>
              <a:off x="7923800" y="3381875"/>
              <a:ext cx="208800" cy="208800"/>
            </a:xfrm>
            <a:prstGeom prst="flowChartSummingJunction">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p:nvPr/>
          </p:nvSpPr>
          <p:spPr>
            <a:xfrm>
              <a:off x="6698675" y="2309550"/>
              <a:ext cx="208800" cy="208800"/>
            </a:xfrm>
            <a:prstGeom prst="donut">
              <a:avLst>
                <a:gd name="adj" fmla="val 25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21"/>
            <p:cNvGrpSpPr/>
            <p:nvPr/>
          </p:nvGrpSpPr>
          <p:grpSpPr>
            <a:xfrm>
              <a:off x="5809900" y="3347250"/>
              <a:ext cx="455425" cy="208800"/>
              <a:chOff x="2783375" y="2309550"/>
              <a:chExt cx="455425" cy="208800"/>
            </a:xfrm>
          </p:grpSpPr>
          <p:sp>
            <p:nvSpPr>
              <p:cNvPr id="161" name="Google Shape;161;p21"/>
              <p:cNvSpPr/>
              <p:nvPr/>
            </p:nvSpPr>
            <p:spPr>
              <a:xfrm>
                <a:off x="2783375" y="2309550"/>
                <a:ext cx="208800" cy="208800"/>
              </a:xfrm>
              <a:prstGeom prst="donut">
                <a:avLst>
                  <a:gd name="adj" fmla="val 25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p:nvPr/>
            </p:nvSpPr>
            <p:spPr>
              <a:xfrm>
                <a:off x="3030000" y="2345400"/>
                <a:ext cx="208800" cy="137100"/>
              </a:xfrm>
              <a:prstGeom prst="rightArrow">
                <a:avLst>
                  <a:gd name="adj1" fmla="val 50000"/>
                  <a:gd name="adj2" fmla="val 50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21"/>
            <p:cNvSpPr/>
            <p:nvPr/>
          </p:nvSpPr>
          <p:spPr>
            <a:xfrm>
              <a:off x="6570525" y="3715100"/>
              <a:ext cx="208800" cy="208800"/>
            </a:xfrm>
            <a:prstGeom prst="flowChartSummingJunction">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1"/>
          <p:cNvSpPr/>
          <p:nvPr/>
        </p:nvSpPr>
        <p:spPr>
          <a:xfrm>
            <a:off x="139250" y="1285780"/>
            <a:ext cx="208800" cy="208800"/>
          </a:xfrm>
          <a:prstGeom prst="flowChartSummingJunction">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txBox="1"/>
          <p:nvPr/>
        </p:nvSpPr>
        <p:spPr>
          <a:xfrm>
            <a:off x="98250" y="766850"/>
            <a:ext cx="8880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latin typeface="Droid Sans"/>
                <a:ea typeface="Droid Sans"/>
                <a:cs typeface="Droid Sans"/>
                <a:sym typeface="Droid Sans"/>
              </a:rPr>
              <a:t>Interception always requires an action from the intercepting team!</a:t>
            </a:r>
            <a:endParaRPr>
              <a:latin typeface="Droid Sans"/>
              <a:ea typeface="Droid Sans"/>
              <a:cs typeface="Droid Sans"/>
              <a:sym typeface="Droid Sans"/>
            </a:endParaRPr>
          </a:p>
          <a:p>
            <a:pPr marL="0" lvl="0" indent="0" algn="l" rtl="0">
              <a:spcBef>
                <a:spcPts val="0"/>
              </a:spcBef>
              <a:spcAft>
                <a:spcPts val="0"/>
              </a:spcAft>
              <a:buNone/>
            </a:pPr>
            <a:endParaRPr>
              <a:latin typeface="Droid Sans"/>
              <a:ea typeface="Droid Sans"/>
              <a:cs typeface="Droid Sans"/>
              <a:sym typeface="Droid Sans"/>
            </a:endParaRPr>
          </a:p>
          <a:p>
            <a:pPr marL="0" lvl="0" indent="0" algn="l" rtl="0">
              <a:spcBef>
                <a:spcPts val="0"/>
              </a:spcBef>
              <a:spcAft>
                <a:spcPts val="0"/>
              </a:spcAft>
              <a:buNone/>
            </a:pPr>
            <a:r>
              <a:rPr lang="hu">
                <a:latin typeface="Droid Sans"/>
                <a:ea typeface="Droid Sans"/>
                <a:cs typeface="Droid Sans"/>
                <a:sym typeface="Droid Sans"/>
              </a:rPr>
              <a:t>     has the ball</a:t>
            </a:r>
            <a:endParaRPr>
              <a:latin typeface="Droid Sans"/>
              <a:ea typeface="Droid Sans"/>
              <a:cs typeface="Droid Sans"/>
              <a:sym typeface="Droid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Ball handling</a:t>
            </a:r>
            <a:endParaRPr/>
          </a:p>
        </p:txBody>
      </p:sp>
      <p:sp>
        <p:nvSpPr>
          <p:cNvPr id="171" name="Google Shape;171;p22"/>
          <p:cNvSpPr txBox="1">
            <a:spLocks noGrp="1"/>
          </p:cNvSpPr>
          <p:nvPr>
            <p:ph type="body" idx="1"/>
          </p:nvPr>
        </p:nvSpPr>
        <p:spPr>
          <a:xfrm>
            <a:off x="460950" y="889975"/>
            <a:ext cx="8222100" cy="365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hu"/>
              <a:t>It’s forbidden to</a:t>
            </a:r>
            <a:endParaRPr/>
          </a:p>
          <a:p>
            <a:pPr marL="914400" lvl="1" indent="-317500" algn="l" rtl="0">
              <a:spcBef>
                <a:spcPts val="0"/>
              </a:spcBef>
              <a:spcAft>
                <a:spcPts val="0"/>
              </a:spcAft>
              <a:buSzPts val="1400"/>
              <a:buChar char="○"/>
            </a:pPr>
            <a:r>
              <a:rPr lang="hu"/>
              <a:t>grab the ball (except for the goalkeeper when defending)</a:t>
            </a:r>
            <a:endParaRPr/>
          </a:p>
          <a:p>
            <a:pPr marL="914400" lvl="1" indent="-317500" algn="l" rtl="0">
              <a:spcBef>
                <a:spcPts val="0"/>
              </a:spcBef>
              <a:spcAft>
                <a:spcPts val="0"/>
              </a:spcAft>
              <a:buSzPts val="1400"/>
              <a:buChar char="○"/>
            </a:pPr>
            <a:r>
              <a:rPr lang="hu"/>
              <a:t>touch the ball with both hands in the midfield (including a block or catch)</a:t>
            </a:r>
            <a:endParaRPr/>
          </a:p>
          <a:p>
            <a:pPr marL="914400" lvl="1" indent="-317500" algn="l" rtl="0">
              <a:spcBef>
                <a:spcPts val="0"/>
              </a:spcBef>
              <a:spcAft>
                <a:spcPts val="0"/>
              </a:spcAft>
              <a:buSzPts val="1400"/>
              <a:buChar char="○"/>
            </a:pPr>
            <a:r>
              <a:rPr lang="hu"/>
              <a:t>throw using both hands</a:t>
            </a:r>
            <a:endParaRPr/>
          </a:p>
          <a:p>
            <a:pPr marL="914400" lvl="1" indent="-317500" algn="l" rtl="0">
              <a:spcBef>
                <a:spcPts val="0"/>
              </a:spcBef>
              <a:spcAft>
                <a:spcPts val="0"/>
              </a:spcAft>
              <a:buSzPts val="1400"/>
              <a:buChar char="○"/>
            </a:pPr>
            <a:r>
              <a:rPr lang="hu"/>
              <a:t>hit the ball (either with a fist or palm, except for the goalkeeper)</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hu"/>
              <a:t>It’s a valid move to</a:t>
            </a:r>
            <a:endParaRPr/>
          </a:p>
          <a:p>
            <a:pPr marL="914400" lvl="1" indent="-317500" algn="l" rtl="0">
              <a:spcBef>
                <a:spcPts val="0"/>
              </a:spcBef>
              <a:spcAft>
                <a:spcPts val="0"/>
              </a:spcAft>
              <a:buSzPts val="1400"/>
              <a:buChar char="○"/>
            </a:pPr>
            <a:r>
              <a:rPr lang="hu"/>
              <a:t>throw with a single hand</a:t>
            </a:r>
            <a:endParaRPr/>
          </a:p>
          <a:p>
            <a:pPr marL="914400" lvl="1" indent="-317500" algn="l" rtl="0">
              <a:spcBef>
                <a:spcPts val="0"/>
              </a:spcBef>
              <a:spcAft>
                <a:spcPts val="0"/>
              </a:spcAft>
              <a:buSzPts val="1400"/>
              <a:buChar char="○"/>
            </a:pPr>
            <a:r>
              <a:rPr lang="hu"/>
              <a:t>throw holding the ball on the palm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Starting a game</a:t>
            </a:r>
            <a:endParaRPr/>
          </a:p>
        </p:txBody>
      </p:sp>
      <p:sp>
        <p:nvSpPr>
          <p:cNvPr id="177" name="Google Shape;177;p23"/>
          <p:cNvSpPr txBox="1">
            <a:spLocks noGrp="1"/>
          </p:cNvSpPr>
          <p:nvPr>
            <p:ph type="body" idx="1"/>
          </p:nvPr>
        </p:nvSpPr>
        <p:spPr>
          <a:xfrm>
            <a:off x="4492200" y="889975"/>
            <a:ext cx="4267200" cy="365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The 4 ways to start a game (throw out)</a:t>
            </a:r>
            <a:endParaRPr/>
          </a:p>
          <a:p>
            <a:pPr marL="457200" lvl="0" indent="-342900" algn="l" rtl="0">
              <a:spcBef>
                <a:spcPts val="1600"/>
              </a:spcBef>
              <a:spcAft>
                <a:spcPts val="0"/>
              </a:spcAft>
              <a:buSzPts val="1800"/>
              <a:buAutoNum type="arabicPeriod"/>
            </a:pPr>
            <a:r>
              <a:rPr lang="hu"/>
              <a:t>the goalkeeper throws the ball to himself,</a:t>
            </a:r>
            <a:endParaRPr/>
          </a:p>
          <a:p>
            <a:pPr marL="457200" lvl="0" indent="-342900" algn="l" rtl="0">
              <a:spcBef>
                <a:spcPts val="1600"/>
              </a:spcBef>
              <a:spcAft>
                <a:spcPts val="0"/>
              </a:spcAft>
              <a:buSzPts val="1800"/>
              <a:buAutoNum type="arabicPeriod"/>
            </a:pPr>
            <a:r>
              <a:rPr lang="hu"/>
              <a:t>the ball hits the water surface,</a:t>
            </a:r>
            <a:endParaRPr/>
          </a:p>
          <a:p>
            <a:pPr marL="457200" lvl="0" indent="-342900" algn="l" rtl="0">
              <a:spcBef>
                <a:spcPts val="1600"/>
              </a:spcBef>
              <a:spcAft>
                <a:spcPts val="0"/>
              </a:spcAft>
              <a:buSzPts val="1800"/>
              <a:buAutoNum type="arabicPeriod"/>
            </a:pPr>
            <a:r>
              <a:rPr lang="hu"/>
              <a:t>the ball leaves the defender zone,</a:t>
            </a:r>
            <a:endParaRPr/>
          </a:p>
          <a:p>
            <a:pPr marL="457200" lvl="0" indent="-342900" algn="l" rtl="0">
              <a:spcBef>
                <a:spcPts val="1600"/>
              </a:spcBef>
              <a:spcAft>
                <a:spcPts val="1600"/>
              </a:spcAft>
              <a:buSzPts val="1800"/>
              <a:buAutoNum type="arabicPeriod"/>
            </a:pPr>
            <a:r>
              <a:rPr lang="hu"/>
              <a:t>the goalkeeper exits the defender zone with a ball in his hand.</a:t>
            </a:r>
            <a:endParaRPr/>
          </a:p>
        </p:txBody>
      </p:sp>
      <p:sp>
        <p:nvSpPr>
          <p:cNvPr id="178" name="Google Shape;178;p23"/>
          <p:cNvSpPr txBox="1">
            <a:spLocks noGrp="1"/>
          </p:cNvSpPr>
          <p:nvPr>
            <p:ph type="body" idx="1"/>
          </p:nvPr>
        </p:nvSpPr>
        <p:spPr>
          <a:xfrm>
            <a:off x="466200" y="889975"/>
            <a:ext cx="4026000" cy="365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Players’ positions (1-2-1 line up)</a:t>
            </a:r>
            <a:endParaRPr/>
          </a:p>
          <a:p>
            <a:pPr marL="457200" lvl="0" indent="-342900" algn="l" rtl="0">
              <a:spcBef>
                <a:spcPts val="1600"/>
              </a:spcBef>
              <a:spcAft>
                <a:spcPts val="0"/>
              </a:spcAft>
              <a:buSzPts val="1800"/>
              <a:buChar char="●"/>
            </a:pPr>
            <a:r>
              <a:rPr lang="hu"/>
              <a:t>goalkeepers are in their defender zones</a:t>
            </a:r>
            <a:endParaRPr/>
          </a:p>
          <a:p>
            <a:pPr marL="457200" lvl="0" indent="-342900" algn="l" rtl="0">
              <a:spcBef>
                <a:spcPts val="0"/>
              </a:spcBef>
              <a:spcAft>
                <a:spcPts val="0"/>
              </a:spcAft>
              <a:buSzPts val="1800"/>
              <a:buChar char="●"/>
            </a:pPr>
            <a:r>
              <a:rPr lang="hu"/>
              <a:t>midfielders are on their half</a:t>
            </a:r>
            <a:endParaRPr/>
          </a:p>
          <a:p>
            <a:pPr marL="457200" lvl="0" indent="-342900" algn="l" rtl="0">
              <a:spcBef>
                <a:spcPts val="0"/>
              </a:spcBef>
              <a:spcAft>
                <a:spcPts val="0"/>
              </a:spcAft>
              <a:buSzPts val="1800"/>
              <a:buChar char="●"/>
            </a:pPr>
            <a:r>
              <a:rPr lang="hu"/>
              <a:t>no player is allowed to cross the center of the field before the game starts</a:t>
            </a:r>
            <a:endParaRPr/>
          </a:p>
          <a:p>
            <a:pPr marL="457200" lvl="0" indent="-342900" algn="l" rtl="0">
              <a:spcBef>
                <a:spcPts val="0"/>
              </a:spcBef>
              <a:spcAft>
                <a:spcPts val="0"/>
              </a:spcAft>
              <a:buSzPts val="1800"/>
              <a:buChar char="●"/>
            </a:pPr>
            <a:r>
              <a:rPr lang="hu"/>
              <a:t>no goal can be scored from throw-out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Scoring a goal</a:t>
            </a:r>
            <a:endParaRPr/>
          </a:p>
        </p:txBody>
      </p:sp>
      <p:pic>
        <p:nvPicPr>
          <p:cNvPr id="184" name="Google Shape;184;p24"/>
          <p:cNvPicPr preferRelativeResize="0"/>
          <p:nvPr/>
        </p:nvPicPr>
        <p:blipFill>
          <a:blip r:embed="rId3">
            <a:alphaModFix/>
          </a:blip>
          <a:stretch>
            <a:fillRect/>
          </a:stretch>
        </p:blipFill>
        <p:spPr>
          <a:xfrm>
            <a:off x="1485476" y="695250"/>
            <a:ext cx="6173049" cy="5127150"/>
          </a:xfrm>
          <a:prstGeom prst="rect">
            <a:avLst/>
          </a:prstGeom>
          <a:noFill/>
          <a:ln>
            <a:noFill/>
          </a:ln>
        </p:spPr>
      </p:pic>
      <p:sp>
        <p:nvSpPr>
          <p:cNvPr id="185" name="Google Shape;185;p24"/>
          <p:cNvSpPr txBox="1">
            <a:spLocks noGrp="1"/>
          </p:cNvSpPr>
          <p:nvPr>
            <p:ph type="body" idx="1"/>
          </p:nvPr>
        </p:nvSpPr>
        <p:spPr>
          <a:xfrm>
            <a:off x="460950" y="889975"/>
            <a:ext cx="8222100" cy="40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
              <a:t>A goal can only be scored with a hand-launched shot</a:t>
            </a:r>
            <a:endParaRPr/>
          </a:p>
        </p:txBody>
      </p:sp>
      <p:cxnSp>
        <p:nvCxnSpPr>
          <p:cNvPr id="186" name="Google Shape;186;p24"/>
          <p:cNvCxnSpPr/>
          <p:nvPr/>
        </p:nvCxnSpPr>
        <p:spPr>
          <a:xfrm rot="10800000">
            <a:off x="2481325" y="3030000"/>
            <a:ext cx="430200" cy="0"/>
          </a:xfrm>
          <a:prstGeom prst="straightConnector1">
            <a:avLst/>
          </a:prstGeom>
          <a:noFill/>
          <a:ln w="9525" cap="flat" cmpd="sng">
            <a:solidFill>
              <a:schemeClr val="lt1"/>
            </a:solidFill>
            <a:prstDash val="solid"/>
            <a:round/>
            <a:headEnd type="oval" w="med" len="med"/>
            <a:tailEnd type="stealth" w="med" len="med"/>
          </a:ln>
        </p:spPr>
      </p:cxnSp>
      <p:cxnSp>
        <p:nvCxnSpPr>
          <p:cNvPr id="187" name="Google Shape;187;p24"/>
          <p:cNvCxnSpPr/>
          <p:nvPr/>
        </p:nvCxnSpPr>
        <p:spPr>
          <a:xfrm rot="10800000">
            <a:off x="2481475" y="3264825"/>
            <a:ext cx="1789200" cy="0"/>
          </a:xfrm>
          <a:prstGeom prst="straightConnector1">
            <a:avLst/>
          </a:prstGeom>
          <a:noFill/>
          <a:ln w="9525" cap="flat" cmpd="sng">
            <a:solidFill>
              <a:schemeClr val="lt1"/>
            </a:solidFill>
            <a:prstDash val="solid"/>
            <a:round/>
            <a:headEnd type="oval" w="med" len="med"/>
            <a:tailEnd type="stealth" w="med" len="med"/>
          </a:ln>
        </p:spPr>
      </p:cxnSp>
      <p:cxnSp>
        <p:nvCxnSpPr>
          <p:cNvPr id="188" name="Google Shape;188;p24"/>
          <p:cNvCxnSpPr/>
          <p:nvPr/>
        </p:nvCxnSpPr>
        <p:spPr>
          <a:xfrm rot="10800000">
            <a:off x="2481350" y="3493425"/>
            <a:ext cx="3628500" cy="0"/>
          </a:xfrm>
          <a:prstGeom prst="straightConnector1">
            <a:avLst/>
          </a:prstGeom>
          <a:noFill/>
          <a:ln w="9525" cap="flat" cmpd="sng">
            <a:solidFill>
              <a:schemeClr val="lt1"/>
            </a:solidFill>
            <a:prstDash val="solid"/>
            <a:round/>
            <a:headEnd type="oval" w="med" len="med"/>
            <a:tailEnd type="stealth" w="med" len="med"/>
          </a:ln>
        </p:spPr>
      </p:cxnSp>
      <p:cxnSp>
        <p:nvCxnSpPr>
          <p:cNvPr id="189" name="Google Shape;189;p24"/>
          <p:cNvCxnSpPr/>
          <p:nvPr/>
        </p:nvCxnSpPr>
        <p:spPr>
          <a:xfrm rot="10800000">
            <a:off x="2524975" y="2699625"/>
            <a:ext cx="1745700" cy="565200"/>
          </a:xfrm>
          <a:prstGeom prst="straightConnector1">
            <a:avLst/>
          </a:prstGeom>
          <a:noFill/>
          <a:ln w="9525" cap="flat" cmpd="sng">
            <a:solidFill>
              <a:schemeClr val="lt1"/>
            </a:solidFill>
            <a:prstDash val="solid"/>
            <a:round/>
            <a:headEnd type="oval" w="med" len="med"/>
            <a:tailEnd type="stealth" w="med" len="med"/>
          </a:ln>
        </p:spPr>
      </p:cxnSp>
      <p:cxnSp>
        <p:nvCxnSpPr>
          <p:cNvPr id="190" name="Google Shape;190;p24"/>
          <p:cNvCxnSpPr/>
          <p:nvPr/>
        </p:nvCxnSpPr>
        <p:spPr>
          <a:xfrm rot="10800000">
            <a:off x="2543750" y="2649825"/>
            <a:ext cx="3566100" cy="843600"/>
          </a:xfrm>
          <a:prstGeom prst="straightConnector1">
            <a:avLst/>
          </a:prstGeom>
          <a:noFill/>
          <a:ln w="9525" cap="flat" cmpd="sng">
            <a:solidFill>
              <a:schemeClr val="lt1"/>
            </a:solidFill>
            <a:prstDash val="solid"/>
            <a:round/>
            <a:headEnd type="oval" w="med" len="med"/>
            <a:tailEnd type="stealth" w="med" len="med"/>
          </a:ln>
        </p:spPr>
      </p:cxnSp>
      <p:grpSp>
        <p:nvGrpSpPr>
          <p:cNvPr id="191" name="Google Shape;191;p24"/>
          <p:cNvGrpSpPr/>
          <p:nvPr/>
        </p:nvGrpSpPr>
        <p:grpSpPr>
          <a:xfrm>
            <a:off x="2942707" y="2933359"/>
            <a:ext cx="193284" cy="193284"/>
            <a:chOff x="598525" y="1820475"/>
            <a:chExt cx="751200" cy="751200"/>
          </a:xfrm>
        </p:grpSpPr>
        <p:sp>
          <p:nvSpPr>
            <p:cNvPr id="192" name="Google Shape;192;p24"/>
            <p:cNvSpPr/>
            <p:nvPr/>
          </p:nvSpPr>
          <p:spPr>
            <a:xfrm>
              <a:off x="598525" y="1820475"/>
              <a:ext cx="751200" cy="751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659275" y="2127525"/>
              <a:ext cx="629700" cy="137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4"/>
          <p:cNvSpPr txBox="1"/>
          <p:nvPr/>
        </p:nvSpPr>
        <p:spPr>
          <a:xfrm>
            <a:off x="3416575" y="2827019"/>
            <a:ext cx="30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solidFill>
                  <a:srgbClr val="434343"/>
                </a:solidFill>
                <a:latin typeface="Droid Sans"/>
                <a:ea typeface="Droid Sans"/>
                <a:cs typeface="Droid Sans"/>
                <a:sym typeface="Droid Sans"/>
              </a:rPr>
              <a:t>1</a:t>
            </a:r>
            <a:endParaRPr>
              <a:solidFill>
                <a:srgbClr val="434343"/>
              </a:solidFill>
              <a:latin typeface="Droid Sans"/>
              <a:ea typeface="Droid Sans"/>
              <a:cs typeface="Droid Sans"/>
              <a:sym typeface="Droid Sans"/>
            </a:endParaRPr>
          </a:p>
        </p:txBody>
      </p:sp>
      <p:sp>
        <p:nvSpPr>
          <p:cNvPr id="195" name="Google Shape;195;p24"/>
          <p:cNvSpPr txBox="1"/>
          <p:nvPr/>
        </p:nvSpPr>
        <p:spPr>
          <a:xfrm>
            <a:off x="3416575" y="3043150"/>
            <a:ext cx="30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solidFill>
                  <a:srgbClr val="434343"/>
                </a:solidFill>
                <a:latin typeface="Droid Sans"/>
                <a:ea typeface="Droid Sans"/>
                <a:cs typeface="Droid Sans"/>
                <a:sym typeface="Droid Sans"/>
              </a:rPr>
              <a:t>2</a:t>
            </a:r>
            <a:endParaRPr>
              <a:solidFill>
                <a:srgbClr val="434343"/>
              </a:solidFill>
              <a:latin typeface="Droid Sans"/>
              <a:ea typeface="Droid Sans"/>
              <a:cs typeface="Droid Sans"/>
              <a:sym typeface="Droid Sans"/>
            </a:endParaRPr>
          </a:p>
        </p:txBody>
      </p:sp>
      <p:sp>
        <p:nvSpPr>
          <p:cNvPr id="196" name="Google Shape;196;p24"/>
          <p:cNvSpPr txBox="1"/>
          <p:nvPr/>
        </p:nvSpPr>
        <p:spPr>
          <a:xfrm>
            <a:off x="5221125" y="3293313"/>
            <a:ext cx="30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solidFill>
                  <a:srgbClr val="434343"/>
                </a:solidFill>
                <a:latin typeface="Droid Sans"/>
                <a:ea typeface="Droid Sans"/>
                <a:cs typeface="Droid Sans"/>
                <a:sym typeface="Droid Sans"/>
              </a:rPr>
              <a:t>4</a:t>
            </a:r>
            <a:endParaRPr>
              <a:solidFill>
                <a:srgbClr val="434343"/>
              </a:solidFill>
              <a:latin typeface="Droid Sans"/>
              <a:ea typeface="Droid Sans"/>
              <a:cs typeface="Droid Sans"/>
              <a:sym typeface="Droid Sans"/>
            </a:endParaRPr>
          </a:p>
        </p:txBody>
      </p:sp>
      <p:sp>
        <p:nvSpPr>
          <p:cNvPr id="197" name="Google Shape;197;p24"/>
          <p:cNvSpPr txBox="1"/>
          <p:nvPr/>
        </p:nvSpPr>
        <p:spPr>
          <a:xfrm>
            <a:off x="5221125" y="3071865"/>
            <a:ext cx="30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solidFill>
                  <a:srgbClr val="434343"/>
                </a:solidFill>
                <a:latin typeface="Droid Sans"/>
                <a:ea typeface="Droid Sans"/>
                <a:cs typeface="Droid Sans"/>
                <a:sym typeface="Droid Sans"/>
              </a:rPr>
              <a:t>2</a:t>
            </a:r>
            <a:endParaRPr>
              <a:solidFill>
                <a:srgbClr val="434343"/>
              </a:solidFill>
              <a:latin typeface="Droid Sans"/>
              <a:ea typeface="Droid Sans"/>
              <a:cs typeface="Droid Sans"/>
              <a:sym typeface="Droid Sans"/>
            </a:endParaRPr>
          </a:p>
        </p:txBody>
      </p:sp>
      <p:cxnSp>
        <p:nvCxnSpPr>
          <p:cNvPr id="198" name="Google Shape;198;p24"/>
          <p:cNvCxnSpPr/>
          <p:nvPr/>
        </p:nvCxnSpPr>
        <p:spPr>
          <a:xfrm flipH="1">
            <a:off x="2531275" y="3264825"/>
            <a:ext cx="1739400" cy="613200"/>
          </a:xfrm>
          <a:prstGeom prst="straightConnector1">
            <a:avLst/>
          </a:prstGeom>
          <a:noFill/>
          <a:ln w="9525" cap="flat" cmpd="sng">
            <a:solidFill>
              <a:schemeClr val="lt1"/>
            </a:solidFill>
            <a:prstDash val="solid"/>
            <a:round/>
            <a:headEnd type="oval" w="med" len="med"/>
            <a:tailEnd type="stealth" w="med" len="med"/>
          </a:ln>
        </p:spPr>
      </p:cxnSp>
      <p:cxnSp>
        <p:nvCxnSpPr>
          <p:cNvPr id="199" name="Google Shape;199;p24"/>
          <p:cNvCxnSpPr/>
          <p:nvPr/>
        </p:nvCxnSpPr>
        <p:spPr>
          <a:xfrm flipH="1">
            <a:off x="2581250" y="3493425"/>
            <a:ext cx="3528600" cy="428100"/>
          </a:xfrm>
          <a:prstGeom prst="straightConnector1">
            <a:avLst/>
          </a:prstGeom>
          <a:noFill/>
          <a:ln w="9525" cap="flat" cmpd="sng">
            <a:solidFill>
              <a:schemeClr val="lt1"/>
            </a:solidFill>
            <a:prstDash val="solid"/>
            <a:round/>
            <a:headEnd type="oval" w="med" len="med"/>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Penalty</a:t>
            </a:r>
            <a:endParaRPr/>
          </a:p>
        </p:txBody>
      </p:sp>
      <p:sp>
        <p:nvSpPr>
          <p:cNvPr id="205" name="Google Shape;205;p25"/>
          <p:cNvSpPr txBox="1">
            <a:spLocks noGrp="1"/>
          </p:cNvSpPr>
          <p:nvPr>
            <p:ph type="body" idx="1"/>
          </p:nvPr>
        </p:nvSpPr>
        <p:spPr>
          <a:xfrm>
            <a:off x="460950" y="889975"/>
            <a:ext cx="3410700" cy="365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hu"/>
              <a:t>Taking away the ball</a:t>
            </a:r>
            <a:endParaRPr/>
          </a:p>
          <a:p>
            <a:pPr marL="457200" lvl="0" indent="-342900" algn="l" rtl="0">
              <a:spcBef>
                <a:spcPts val="0"/>
              </a:spcBef>
              <a:spcAft>
                <a:spcPts val="0"/>
              </a:spcAft>
              <a:buSzPts val="1800"/>
              <a:buChar char="●"/>
            </a:pPr>
            <a:r>
              <a:rPr lang="hu"/>
              <a:t>1 penalty</a:t>
            </a:r>
            <a:endParaRPr/>
          </a:p>
          <a:p>
            <a:pPr marL="457200" lvl="0" indent="-342900" algn="l" rtl="0">
              <a:spcBef>
                <a:spcPts val="0"/>
              </a:spcBef>
              <a:spcAft>
                <a:spcPts val="0"/>
              </a:spcAft>
              <a:buSzPts val="1800"/>
              <a:buChar char="●"/>
            </a:pPr>
            <a:r>
              <a:rPr lang="hu"/>
              <a:t>2 penalties</a:t>
            </a:r>
            <a:endParaRPr/>
          </a:p>
          <a:p>
            <a:pPr marL="457200" lvl="0" indent="-342900" algn="l" rtl="0">
              <a:spcBef>
                <a:spcPts val="0"/>
              </a:spcBef>
              <a:spcAft>
                <a:spcPts val="0"/>
              </a:spcAft>
              <a:buSzPts val="1800"/>
              <a:buChar char="●"/>
            </a:pPr>
            <a:r>
              <a:rPr lang="hu"/>
              <a:t>3 penalties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hu"/>
              <a:t>Penalty must be taken at first intention</a:t>
            </a:r>
            <a:endParaRPr/>
          </a:p>
          <a:p>
            <a:pPr marL="457200" lvl="0" indent="-342900" algn="l" rtl="0">
              <a:spcBef>
                <a:spcPts val="0"/>
              </a:spcBef>
              <a:spcAft>
                <a:spcPts val="0"/>
              </a:spcAft>
              <a:buSzPts val="1800"/>
              <a:buChar char="●"/>
            </a:pPr>
            <a:r>
              <a:rPr lang="hu"/>
              <a:t>The team that threw the penalty continues with a throw-out</a:t>
            </a:r>
            <a:endParaRPr/>
          </a:p>
          <a:p>
            <a:pPr marL="0" lvl="0" indent="0" algn="l" rtl="0">
              <a:spcBef>
                <a:spcPts val="1600"/>
              </a:spcBef>
              <a:spcAft>
                <a:spcPts val="1600"/>
              </a:spcAft>
              <a:buNone/>
            </a:pPr>
            <a:endParaRPr/>
          </a:p>
        </p:txBody>
      </p:sp>
      <p:grpSp>
        <p:nvGrpSpPr>
          <p:cNvPr id="206" name="Google Shape;206;p25"/>
          <p:cNvGrpSpPr/>
          <p:nvPr/>
        </p:nvGrpSpPr>
        <p:grpSpPr>
          <a:xfrm>
            <a:off x="4282982" y="1128425"/>
            <a:ext cx="4690699" cy="2886646"/>
            <a:chOff x="5249410" y="667082"/>
            <a:chExt cx="3718645" cy="2319523"/>
          </a:xfrm>
        </p:grpSpPr>
        <p:pic>
          <p:nvPicPr>
            <p:cNvPr id="207" name="Google Shape;207;p25"/>
            <p:cNvPicPr preferRelativeResize="0"/>
            <p:nvPr/>
          </p:nvPicPr>
          <p:blipFill>
            <a:blip r:embed="rId3">
              <a:alphaModFix/>
            </a:blip>
            <a:stretch>
              <a:fillRect/>
            </a:stretch>
          </p:blipFill>
          <p:spPr>
            <a:xfrm>
              <a:off x="5249410" y="667082"/>
              <a:ext cx="3718645" cy="2319523"/>
            </a:xfrm>
            <a:prstGeom prst="rect">
              <a:avLst/>
            </a:prstGeom>
            <a:noFill/>
            <a:ln>
              <a:noFill/>
            </a:ln>
          </p:spPr>
        </p:pic>
        <p:cxnSp>
          <p:nvCxnSpPr>
            <p:cNvPr id="208" name="Google Shape;208;p25"/>
            <p:cNvCxnSpPr/>
            <p:nvPr/>
          </p:nvCxnSpPr>
          <p:spPr>
            <a:xfrm rot="10800000">
              <a:off x="5849400" y="1829558"/>
              <a:ext cx="1077814" cy="0"/>
            </a:xfrm>
            <a:prstGeom prst="straightConnector1">
              <a:avLst/>
            </a:prstGeom>
            <a:noFill/>
            <a:ln w="9525" cap="flat" cmpd="sng">
              <a:solidFill>
                <a:schemeClr val="lt1"/>
              </a:solidFill>
              <a:prstDash val="solid"/>
              <a:round/>
              <a:headEnd type="oval" w="med" len="med"/>
              <a:tailEnd type="stealth" w="med" len="med"/>
            </a:ln>
          </p:spPr>
        </p:cxnSp>
        <p:grpSp>
          <p:nvGrpSpPr>
            <p:cNvPr id="209" name="Google Shape;209;p25"/>
            <p:cNvGrpSpPr/>
            <p:nvPr/>
          </p:nvGrpSpPr>
          <p:grpSpPr>
            <a:xfrm>
              <a:off x="5997632" y="1985709"/>
              <a:ext cx="193284" cy="193284"/>
              <a:chOff x="598525" y="1820475"/>
              <a:chExt cx="751200" cy="751200"/>
            </a:xfrm>
          </p:grpSpPr>
          <p:sp>
            <p:nvSpPr>
              <p:cNvPr id="210" name="Google Shape;210;p25"/>
              <p:cNvSpPr/>
              <p:nvPr/>
            </p:nvSpPr>
            <p:spPr>
              <a:xfrm>
                <a:off x="598525" y="1820475"/>
                <a:ext cx="751200" cy="751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a:off x="659275" y="2127525"/>
                <a:ext cx="629700" cy="137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2" name="Google Shape;212;p25"/>
            <p:cNvCxnSpPr/>
            <p:nvPr/>
          </p:nvCxnSpPr>
          <p:spPr>
            <a:xfrm rot="10800000">
              <a:off x="5879314" y="1589858"/>
              <a:ext cx="1047900" cy="239700"/>
            </a:xfrm>
            <a:prstGeom prst="straightConnector1">
              <a:avLst/>
            </a:prstGeom>
            <a:noFill/>
            <a:ln w="9525" cap="flat" cmpd="sng">
              <a:solidFill>
                <a:schemeClr val="lt1"/>
              </a:solidFill>
              <a:prstDash val="solid"/>
              <a:round/>
              <a:headEnd type="oval" w="med" len="med"/>
              <a:tailEnd type="stealth" w="med" len="med"/>
            </a:ln>
          </p:spPr>
        </p:cxnSp>
        <p:cxnSp>
          <p:nvCxnSpPr>
            <p:cNvPr id="213" name="Google Shape;213;p25"/>
            <p:cNvCxnSpPr/>
            <p:nvPr/>
          </p:nvCxnSpPr>
          <p:spPr>
            <a:xfrm flipH="1">
              <a:off x="5860414" y="1829558"/>
              <a:ext cx="1066800" cy="309000"/>
            </a:xfrm>
            <a:prstGeom prst="straightConnector1">
              <a:avLst/>
            </a:prstGeom>
            <a:noFill/>
            <a:ln w="9525" cap="flat" cmpd="sng">
              <a:solidFill>
                <a:schemeClr val="lt1"/>
              </a:solidFill>
              <a:prstDash val="solid"/>
              <a:round/>
              <a:headEnd type="oval" w="med" len="med"/>
              <a:tailEnd type="stealth" w="med" len="med"/>
            </a:ln>
          </p:spPr>
        </p:cxnSp>
        <p:grpSp>
          <p:nvGrpSpPr>
            <p:cNvPr id="214" name="Google Shape;214;p25"/>
            <p:cNvGrpSpPr/>
            <p:nvPr/>
          </p:nvGrpSpPr>
          <p:grpSpPr>
            <a:xfrm>
              <a:off x="5997632" y="1545809"/>
              <a:ext cx="193284" cy="193284"/>
              <a:chOff x="598525" y="1820475"/>
              <a:chExt cx="751200" cy="751200"/>
            </a:xfrm>
          </p:grpSpPr>
          <p:sp>
            <p:nvSpPr>
              <p:cNvPr id="215" name="Google Shape;215;p25"/>
              <p:cNvSpPr/>
              <p:nvPr/>
            </p:nvSpPr>
            <p:spPr>
              <a:xfrm>
                <a:off x="598525" y="1820475"/>
                <a:ext cx="751200" cy="751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659275" y="2127525"/>
                <a:ext cx="629700" cy="137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The ball leaves the field</a:t>
            </a:r>
            <a:endParaRPr/>
          </a:p>
        </p:txBody>
      </p:sp>
      <p:sp>
        <p:nvSpPr>
          <p:cNvPr id="222" name="Google Shape;222;p26"/>
          <p:cNvSpPr txBox="1">
            <a:spLocks noGrp="1"/>
          </p:cNvSpPr>
          <p:nvPr>
            <p:ph type="body" idx="1"/>
          </p:nvPr>
        </p:nvSpPr>
        <p:spPr>
          <a:xfrm>
            <a:off x="460950" y="889975"/>
            <a:ext cx="8222100" cy="365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When the ball leaves the field, the game continues with a throw out</a:t>
            </a:r>
            <a:endParaRPr/>
          </a:p>
          <a:p>
            <a:pPr marL="457200" lvl="0" indent="-330200" algn="l" rtl="0">
              <a:spcBef>
                <a:spcPts val="1600"/>
              </a:spcBef>
              <a:spcAft>
                <a:spcPts val="0"/>
              </a:spcAft>
              <a:buSzPts val="1600"/>
              <a:buChar char="●"/>
            </a:pPr>
            <a:r>
              <a:rPr lang="hu" sz="1600"/>
              <a:t>if the ball leaves the field of play on the sides, the opposing team is the next with a throw-out, </a:t>
            </a:r>
            <a:endParaRPr sz="1600"/>
          </a:p>
          <a:p>
            <a:pPr marL="457200" lvl="0" indent="-330200" algn="l" rtl="0">
              <a:spcBef>
                <a:spcPts val="1600"/>
              </a:spcBef>
              <a:spcAft>
                <a:spcPts val="0"/>
              </a:spcAft>
              <a:buSzPts val="1600"/>
              <a:buChar char="●"/>
            </a:pPr>
            <a:r>
              <a:rPr lang="hu" sz="1600"/>
              <a:t>if the ball leaves the field from one of the attacking team's players at the opponent's baseline (including the situation of a goal), the defending team may bring the ball back into play by a  throw-out, </a:t>
            </a:r>
            <a:endParaRPr sz="1600"/>
          </a:p>
          <a:p>
            <a:pPr marL="457200" lvl="0" indent="-330200" algn="l" rtl="0">
              <a:spcBef>
                <a:spcPts val="1600"/>
              </a:spcBef>
              <a:spcAft>
                <a:spcPts val="0"/>
              </a:spcAft>
              <a:buSzPts val="1600"/>
              <a:buChar char="●"/>
            </a:pPr>
            <a:r>
              <a:rPr lang="hu" sz="1600"/>
              <a:t>if the ball leaves the field from  the defensive team's goalkeeper through the baseline, it is the defending team’s turn to restart with a throw-out,</a:t>
            </a:r>
            <a:endParaRPr sz="1600"/>
          </a:p>
          <a:p>
            <a:pPr marL="457200" lvl="0" indent="-330200" algn="l" rtl="0">
              <a:spcBef>
                <a:spcPts val="1600"/>
              </a:spcBef>
              <a:spcAft>
                <a:spcPts val="1600"/>
              </a:spcAft>
              <a:buSzPts val="1600"/>
              <a:buChar char="●"/>
            </a:pPr>
            <a:r>
              <a:rPr lang="hu" sz="1600"/>
              <a:t>if the ball leaves the field from the defensive team's midfield player through the baseline, except for the goal line, it is the defending team’s turn to restart  with a throw-out.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226075" y="357800"/>
            <a:ext cx="2808000" cy="1169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u"/>
              <a:t>Summary</a:t>
            </a:r>
            <a:endParaRPr/>
          </a:p>
        </p:txBody>
      </p:sp>
      <p:sp>
        <p:nvSpPr>
          <p:cNvPr id="228" name="Google Shape;228;p2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hu" sz="1800"/>
              <a:t>Part 1: Getting started with WSB</a:t>
            </a:r>
            <a:endParaRPr/>
          </a:p>
        </p:txBody>
      </p:sp>
      <p:sp>
        <p:nvSpPr>
          <p:cNvPr id="229" name="Google Shape;229;p27"/>
          <p:cNvSpPr txBox="1"/>
          <p:nvPr/>
        </p:nvSpPr>
        <p:spPr>
          <a:xfrm>
            <a:off x="3584850" y="742550"/>
            <a:ext cx="4588500" cy="1908184"/>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Droid Sans"/>
              <a:buChar char="●"/>
            </a:pPr>
            <a:r>
              <a:rPr lang="hu" dirty="0">
                <a:latin typeface="Droid Sans"/>
                <a:ea typeface="Droid Sans"/>
                <a:cs typeface="Droid Sans"/>
                <a:sym typeface="Droid Sans"/>
              </a:rPr>
              <a:t>A goal is worth either 1, 2, or 4 points</a:t>
            </a:r>
            <a:endParaRPr dirty="0">
              <a:latin typeface="Droid Sans"/>
              <a:ea typeface="Droid Sans"/>
              <a:cs typeface="Droid Sans"/>
              <a:sym typeface="Droid Sans"/>
            </a:endParaRPr>
          </a:p>
          <a:p>
            <a:pPr marL="457200" lvl="0" indent="-317500" algn="l" rtl="0">
              <a:spcBef>
                <a:spcPts val="0"/>
              </a:spcBef>
              <a:spcAft>
                <a:spcPts val="0"/>
              </a:spcAft>
              <a:buSzPts val="1400"/>
              <a:buFont typeface="Droid Sans"/>
              <a:buChar char="●"/>
            </a:pPr>
            <a:r>
              <a:rPr lang="hu" dirty="0">
                <a:latin typeface="Droid Sans"/>
                <a:ea typeface="Droid Sans"/>
                <a:cs typeface="Droid Sans"/>
                <a:sym typeface="Droid Sans"/>
              </a:rPr>
              <a:t>Always avoid physical contact</a:t>
            </a:r>
            <a:endParaRPr dirty="0">
              <a:latin typeface="Droid Sans"/>
              <a:ea typeface="Droid Sans"/>
              <a:cs typeface="Droid Sans"/>
              <a:sym typeface="Droid Sans"/>
            </a:endParaRPr>
          </a:p>
          <a:p>
            <a:pPr marL="457200" lvl="0" indent="-317500" algn="l" rtl="0">
              <a:spcBef>
                <a:spcPts val="0"/>
              </a:spcBef>
              <a:spcAft>
                <a:spcPts val="0"/>
              </a:spcAft>
              <a:buSzPts val="1400"/>
              <a:buFont typeface="Droid Sans"/>
              <a:buChar char="●"/>
            </a:pPr>
            <a:r>
              <a:rPr lang="hu" dirty="0">
                <a:latin typeface="Droid Sans"/>
                <a:ea typeface="Droid Sans"/>
                <a:cs typeface="Droid Sans"/>
                <a:sym typeface="Droid Sans"/>
              </a:rPr>
              <a:t>Never squeeze the ball in the mid field</a:t>
            </a:r>
            <a:endParaRPr dirty="0">
              <a:latin typeface="Droid Sans"/>
              <a:ea typeface="Droid Sans"/>
              <a:cs typeface="Droid Sans"/>
              <a:sym typeface="Droid Sans"/>
            </a:endParaRPr>
          </a:p>
          <a:p>
            <a:pPr marL="457200" lvl="0" indent="-317500" algn="l" rtl="0">
              <a:spcBef>
                <a:spcPts val="0"/>
              </a:spcBef>
              <a:spcAft>
                <a:spcPts val="0"/>
              </a:spcAft>
              <a:buSzPts val="1400"/>
              <a:buFont typeface="Droid Sans"/>
              <a:buChar char="●"/>
            </a:pPr>
            <a:r>
              <a:rPr lang="hu" dirty="0">
                <a:latin typeface="Droid Sans"/>
                <a:ea typeface="Droid Sans"/>
                <a:cs typeface="Droid Sans"/>
                <a:sym typeface="Droid Sans"/>
              </a:rPr>
              <a:t>Use single hand only when handling the ball in the mid field</a:t>
            </a:r>
            <a:endParaRPr dirty="0">
              <a:latin typeface="Droid Sans"/>
              <a:ea typeface="Droid Sans"/>
              <a:cs typeface="Droid Sans"/>
              <a:sym typeface="Droid Sans"/>
            </a:endParaRPr>
          </a:p>
          <a:p>
            <a:pPr marL="457200" lvl="0" indent="-317500" algn="l" rtl="0">
              <a:spcBef>
                <a:spcPts val="0"/>
              </a:spcBef>
              <a:spcAft>
                <a:spcPts val="0"/>
              </a:spcAft>
              <a:buSzPts val="1400"/>
              <a:buFont typeface="Droid Sans"/>
              <a:buChar char="●"/>
            </a:pPr>
            <a:r>
              <a:rPr lang="hu" dirty="0">
                <a:latin typeface="Droid Sans"/>
                <a:ea typeface="Droid Sans"/>
                <a:cs typeface="Droid Sans"/>
                <a:sym typeface="Droid Sans"/>
              </a:rPr>
              <a:t>Learn how to intercept by positioning yourself</a:t>
            </a:r>
            <a:endParaRPr dirty="0">
              <a:latin typeface="Droid Sans"/>
              <a:ea typeface="Droid Sans"/>
              <a:cs typeface="Droid Sans"/>
              <a:sym typeface="Droid Sans"/>
            </a:endParaRPr>
          </a:p>
          <a:p>
            <a:pPr marL="457200" lvl="0" indent="-317500" algn="l" rtl="0">
              <a:spcBef>
                <a:spcPts val="0"/>
              </a:spcBef>
              <a:spcAft>
                <a:spcPts val="0"/>
              </a:spcAft>
              <a:buSzPts val="1400"/>
              <a:buFont typeface="Droid Sans"/>
              <a:buChar char="●"/>
            </a:pPr>
            <a:r>
              <a:rPr lang="hu" dirty="0">
                <a:latin typeface="Droid Sans"/>
                <a:ea typeface="Droid Sans"/>
                <a:cs typeface="Droid Sans"/>
                <a:sym typeface="Droid Sans"/>
              </a:rPr>
              <a:t>More rule discussion with examples comes in the </a:t>
            </a:r>
            <a:r>
              <a:rPr lang="hu">
                <a:latin typeface="Droid Sans"/>
                <a:ea typeface="Droid Sans"/>
                <a:cs typeface="Droid Sans"/>
                <a:sym typeface="Droid Sans"/>
              </a:rPr>
              <a:t>next session</a:t>
            </a:r>
            <a:endParaRPr dirty="0">
              <a:latin typeface="Droid Sans"/>
              <a:ea typeface="Droid Sans"/>
              <a:cs typeface="Droid Sans"/>
              <a:sym typeface="Droid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Goal</a:t>
            </a:r>
            <a:endParaRPr/>
          </a:p>
        </p:txBody>
      </p:sp>
      <p:sp>
        <p:nvSpPr>
          <p:cNvPr id="77" name="Google Shape;77;p13"/>
          <p:cNvSpPr txBox="1">
            <a:spLocks noGrp="1"/>
          </p:cNvSpPr>
          <p:nvPr>
            <p:ph type="body" idx="1"/>
          </p:nvPr>
        </p:nvSpPr>
        <p:spPr>
          <a:xfrm>
            <a:off x="460950" y="889975"/>
            <a:ext cx="8222100" cy="3652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hu" sz="2700"/>
              <a:t>The goal of this session is to enable you to play the game and to make you understand all the matches tomorrow.</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Requirements</a:t>
            </a:r>
            <a:endParaRPr/>
          </a:p>
        </p:txBody>
      </p:sp>
      <p:sp>
        <p:nvSpPr>
          <p:cNvPr id="83" name="Google Shape;83;p14"/>
          <p:cNvSpPr txBox="1">
            <a:spLocks noGrp="1"/>
          </p:cNvSpPr>
          <p:nvPr>
            <p:ph type="body" idx="1"/>
          </p:nvPr>
        </p:nvSpPr>
        <p:spPr>
          <a:xfrm>
            <a:off x="460950" y="889975"/>
            <a:ext cx="2182500" cy="365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hu"/>
              <a:t>Field</a:t>
            </a:r>
            <a:endParaRPr/>
          </a:p>
          <a:p>
            <a:pPr marL="457200" lvl="0" indent="-342900" algn="l" rtl="0">
              <a:spcBef>
                <a:spcPts val="0"/>
              </a:spcBef>
              <a:spcAft>
                <a:spcPts val="0"/>
              </a:spcAft>
              <a:buSzPts val="1800"/>
              <a:buChar char="●"/>
            </a:pPr>
            <a:r>
              <a:rPr lang="hu"/>
              <a:t>Ball</a:t>
            </a:r>
            <a:endParaRPr/>
          </a:p>
          <a:p>
            <a:pPr marL="457200" lvl="0" indent="-342900" algn="l" rtl="0">
              <a:spcBef>
                <a:spcPts val="0"/>
              </a:spcBef>
              <a:spcAft>
                <a:spcPts val="0"/>
              </a:spcAft>
              <a:buSzPts val="1800"/>
              <a:buChar char="●"/>
            </a:pPr>
            <a:r>
              <a:rPr lang="hu"/>
              <a:t>Goals</a:t>
            </a:r>
            <a:endParaRPr/>
          </a:p>
          <a:p>
            <a:pPr marL="457200" lvl="0" indent="-342900" algn="l" rtl="0">
              <a:spcBef>
                <a:spcPts val="0"/>
              </a:spcBef>
              <a:spcAft>
                <a:spcPts val="0"/>
              </a:spcAft>
              <a:buSzPts val="1800"/>
              <a:buChar char="●"/>
            </a:pPr>
            <a:r>
              <a:rPr lang="hu"/>
              <a:t>2x2 players</a:t>
            </a:r>
            <a:endParaRPr/>
          </a:p>
          <a:p>
            <a:pPr marL="457200" lvl="0" indent="-342900" algn="l" rtl="0">
              <a:spcBef>
                <a:spcPts val="0"/>
              </a:spcBef>
              <a:spcAft>
                <a:spcPts val="0"/>
              </a:spcAft>
              <a:buSzPts val="1800"/>
              <a:buChar char="●"/>
            </a:pPr>
            <a:r>
              <a:rPr lang="hu"/>
              <a:t>min. 10 mins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hu"/>
              <a:t>Water depth: 100-120cm </a:t>
            </a:r>
            <a:endParaRPr/>
          </a:p>
          <a:p>
            <a:pPr marL="457200" lvl="0" indent="-342900" algn="l" rtl="0">
              <a:spcBef>
                <a:spcPts val="0"/>
              </a:spcBef>
              <a:spcAft>
                <a:spcPts val="0"/>
              </a:spcAft>
              <a:buSzPts val="1800"/>
              <a:buChar char="●"/>
            </a:pPr>
            <a:r>
              <a:rPr lang="hu"/>
              <a:t>Water temp: min. 20</a:t>
            </a:r>
            <a:r>
              <a:rPr lang="hu" baseline="30000"/>
              <a:t>o</a:t>
            </a:r>
            <a:r>
              <a:rPr lang="hu"/>
              <a:t>C </a:t>
            </a:r>
            <a:endParaRPr/>
          </a:p>
        </p:txBody>
      </p:sp>
      <p:pic>
        <p:nvPicPr>
          <p:cNvPr id="84" name="Google Shape;84;p14"/>
          <p:cNvPicPr preferRelativeResize="0"/>
          <p:nvPr/>
        </p:nvPicPr>
        <p:blipFill>
          <a:blip r:embed="rId3">
            <a:alphaModFix/>
          </a:blip>
          <a:stretch>
            <a:fillRect/>
          </a:stretch>
        </p:blipFill>
        <p:spPr>
          <a:xfrm>
            <a:off x="3010224" y="771450"/>
            <a:ext cx="4866074" cy="4041625"/>
          </a:xfrm>
          <a:prstGeom prst="rect">
            <a:avLst/>
          </a:prstGeom>
          <a:noFill/>
          <a:ln>
            <a:noFill/>
          </a:ln>
        </p:spPr>
      </p:pic>
      <p:cxnSp>
        <p:nvCxnSpPr>
          <p:cNvPr id="85" name="Google Shape;85;p14"/>
          <p:cNvCxnSpPr/>
          <p:nvPr/>
        </p:nvCxnSpPr>
        <p:spPr>
          <a:xfrm rot="10800000" flipH="1">
            <a:off x="3472650" y="941575"/>
            <a:ext cx="4002600" cy="3300"/>
          </a:xfrm>
          <a:prstGeom prst="straightConnector1">
            <a:avLst/>
          </a:prstGeom>
          <a:noFill/>
          <a:ln w="9525" cap="flat" cmpd="sng">
            <a:solidFill>
              <a:schemeClr val="dk2"/>
            </a:solidFill>
            <a:prstDash val="solid"/>
            <a:round/>
            <a:headEnd type="stealth" w="med" len="med"/>
            <a:tailEnd type="stealth" w="med" len="med"/>
          </a:ln>
        </p:spPr>
      </p:cxnSp>
      <p:sp>
        <p:nvSpPr>
          <p:cNvPr id="86" name="Google Shape;86;p14"/>
          <p:cNvSpPr txBox="1"/>
          <p:nvPr/>
        </p:nvSpPr>
        <p:spPr>
          <a:xfrm>
            <a:off x="4915800" y="631775"/>
            <a:ext cx="1181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hu">
                <a:latin typeface="Droid Sans"/>
                <a:ea typeface="Droid Sans"/>
                <a:cs typeface="Droid Sans"/>
                <a:sym typeface="Droid Sans"/>
              </a:rPr>
              <a:t>10.5 - 11m</a:t>
            </a:r>
            <a:endParaRPr>
              <a:latin typeface="Droid Sans"/>
              <a:ea typeface="Droid Sans"/>
              <a:cs typeface="Droid Sans"/>
              <a:sym typeface="Droid Sans"/>
            </a:endParaRPr>
          </a:p>
        </p:txBody>
      </p:sp>
      <p:grpSp>
        <p:nvGrpSpPr>
          <p:cNvPr id="87" name="Google Shape;87;p14"/>
          <p:cNvGrpSpPr/>
          <p:nvPr/>
        </p:nvGrpSpPr>
        <p:grpSpPr>
          <a:xfrm>
            <a:off x="3472650" y="943498"/>
            <a:ext cx="966300" cy="400200"/>
            <a:chOff x="3472650" y="943498"/>
            <a:chExt cx="966300" cy="400200"/>
          </a:xfrm>
        </p:grpSpPr>
        <p:cxnSp>
          <p:nvCxnSpPr>
            <p:cNvPr id="88" name="Google Shape;88;p14"/>
            <p:cNvCxnSpPr/>
            <p:nvPr/>
          </p:nvCxnSpPr>
          <p:spPr>
            <a:xfrm>
              <a:off x="3472650" y="1249675"/>
              <a:ext cx="966300" cy="0"/>
            </a:xfrm>
            <a:prstGeom prst="straightConnector1">
              <a:avLst/>
            </a:prstGeom>
            <a:noFill/>
            <a:ln w="9525" cap="flat" cmpd="sng">
              <a:solidFill>
                <a:schemeClr val="dk2"/>
              </a:solidFill>
              <a:prstDash val="solid"/>
              <a:round/>
              <a:headEnd type="stealth" w="med" len="med"/>
              <a:tailEnd type="stealth" w="med" len="med"/>
            </a:ln>
          </p:spPr>
        </p:cxnSp>
        <p:sp>
          <p:nvSpPr>
            <p:cNvPr id="89" name="Google Shape;89;p14"/>
            <p:cNvSpPr txBox="1"/>
            <p:nvPr/>
          </p:nvSpPr>
          <p:spPr>
            <a:xfrm>
              <a:off x="3753200" y="943498"/>
              <a:ext cx="53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latin typeface="Droid Sans"/>
                  <a:ea typeface="Droid Sans"/>
                  <a:cs typeface="Droid Sans"/>
                  <a:sym typeface="Droid Sans"/>
                </a:rPr>
                <a:t>3m</a:t>
              </a:r>
              <a:endParaRPr>
                <a:latin typeface="Droid Sans"/>
                <a:ea typeface="Droid Sans"/>
                <a:cs typeface="Droid Sans"/>
                <a:sym typeface="Droid Sans"/>
              </a:endParaRPr>
            </a:p>
          </p:txBody>
        </p:sp>
      </p:grpSp>
      <p:cxnSp>
        <p:nvCxnSpPr>
          <p:cNvPr id="90" name="Google Shape;90;p14"/>
          <p:cNvCxnSpPr/>
          <p:nvPr/>
        </p:nvCxnSpPr>
        <p:spPr>
          <a:xfrm>
            <a:off x="6469388" y="1255910"/>
            <a:ext cx="1005900" cy="9600"/>
          </a:xfrm>
          <a:prstGeom prst="straightConnector1">
            <a:avLst/>
          </a:prstGeom>
          <a:noFill/>
          <a:ln w="9525" cap="flat" cmpd="sng">
            <a:solidFill>
              <a:schemeClr val="dk2"/>
            </a:solidFill>
            <a:prstDash val="solid"/>
            <a:round/>
            <a:headEnd type="stealth" w="med" len="med"/>
            <a:tailEnd type="stealth" w="med" len="med"/>
          </a:ln>
        </p:spPr>
      </p:cxnSp>
      <p:sp>
        <p:nvSpPr>
          <p:cNvPr id="91" name="Google Shape;91;p14"/>
          <p:cNvSpPr txBox="1"/>
          <p:nvPr/>
        </p:nvSpPr>
        <p:spPr>
          <a:xfrm>
            <a:off x="6749938" y="949732"/>
            <a:ext cx="53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latin typeface="Droid Sans"/>
                <a:ea typeface="Droid Sans"/>
                <a:cs typeface="Droid Sans"/>
                <a:sym typeface="Droid Sans"/>
              </a:rPr>
              <a:t>3m</a:t>
            </a:r>
            <a:endParaRPr>
              <a:latin typeface="Droid Sans"/>
              <a:ea typeface="Droid Sans"/>
              <a:cs typeface="Droid Sans"/>
              <a:sym typeface="Droid Sans"/>
            </a:endParaRPr>
          </a:p>
        </p:txBody>
      </p:sp>
      <p:cxnSp>
        <p:nvCxnSpPr>
          <p:cNvPr id="92" name="Google Shape;92;p14"/>
          <p:cNvCxnSpPr/>
          <p:nvPr/>
        </p:nvCxnSpPr>
        <p:spPr>
          <a:xfrm>
            <a:off x="4430692" y="1249675"/>
            <a:ext cx="2053200" cy="9600"/>
          </a:xfrm>
          <a:prstGeom prst="straightConnector1">
            <a:avLst/>
          </a:prstGeom>
          <a:noFill/>
          <a:ln w="9525" cap="flat" cmpd="sng">
            <a:solidFill>
              <a:schemeClr val="dk2"/>
            </a:solidFill>
            <a:prstDash val="solid"/>
            <a:round/>
            <a:headEnd type="stealth" w="med" len="med"/>
            <a:tailEnd type="stealth" w="med" len="med"/>
          </a:ln>
        </p:spPr>
      </p:cxnSp>
      <p:sp>
        <p:nvSpPr>
          <p:cNvPr id="93" name="Google Shape;93;p14"/>
          <p:cNvSpPr txBox="1"/>
          <p:nvPr/>
        </p:nvSpPr>
        <p:spPr>
          <a:xfrm>
            <a:off x="5068650" y="943500"/>
            <a:ext cx="9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latin typeface="Droid Sans"/>
                <a:ea typeface="Droid Sans"/>
                <a:cs typeface="Droid Sans"/>
                <a:sym typeface="Droid Sans"/>
              </a:rPr>
              <a:t>4.5 - 5m</a:t>
            </a:r>
            <a:endParaRPr>
              <a:latin typeface="Droid Sans"/>
              <a:ea typeface="Droid Sans"/>
              <a:cs typeface="Droid Sans"/>
              <a:sym typeface="Droid Sans"/>
            </a:endParaRPr>
          </a:p>
        </p:txBody>
      </p:sp>
      <p:cxnSp>
        <p:nvCxnSpPr>
          <p:cNvPr id="94" name="Google Shape;94;p14"/>
          <p:cNvCxnSpPr/>
          <p:nvPr/>
        </p:nvCxnSpPr>
        <p:spPr>
          <a:xfrm>
            <a:off x="7705900" y="1492825"/>
            <a:ext cx="0" cy="2643600"/>
          </a:xfrm>
          <a:prstGeom prst="straightConnector1">
            <a:avLst/>
          </a:prstGeom>
          <a:noFill/>
          <a:ln w="9525" cap="flat" cmpd="sng">
            <a:solidFill>
              <a:schemeClr val="dk2"/>
            </a:solidFill>
            <a:prstDash val="solid"/>
            <a:round/>
            <a:headEnd type="stealth" w="med" len="med"/>
            <a:tailEnd type="stealth" w="med" len="med"/>
          </a:ln>
        </p:spPr>
      </p:cxnSp>
      <p:sp>
        <p:nvSpPr>
          <p:cNvPr id="95" name="Google Shape;95;p14"/>
          <p:cNvSpPr txBox="1"/>
          <p:nvPr/>
        </p:nvSpPr>
        <p:spPr>
          <a:xfrm>
            <a:off x="7830600" y="2592175"/>
            <a:ext cx="53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latin typeface="Droid Sans"/>
                <a:ea typeface="Droid Sans"/>
                <a:cs typeface="Droid Sans"/>
                <a:sym typeface="Droid Sans"/>
              </a:rPr>
              <a:t>8m</a:t>
            </a:r>
            <a:endParaRPr>
              <a:latin typeface="Droid Sans"/>
              <a:ea typeface="Droid Sans"/>
              <a:cs typeface="Droid Sans"/>
              <a:sym typeface="Droid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Zones</a:t>
            </a:r>
            <a:endParaRPr/>
          </a:p>
        </p:txBody>
      </p:sp>
      <p:sp>
        <p:nvSpPr>
          <p:cNvPr id="101" name="Google Shape;101;p15"/>
          <p:cNvSpPr txBox="1">
            <a:spLocks noGrp="1"/>
          </p:cNvSpPr>
          <p:nvPr>
            <p:ph type="body" idx="1"/>
          </p:nvPr>
        </p:nvSpPr>
        <p:spPr>
          <a:xfrm>
            <a:off x="460950" y="889975"/>
            <a:ext cx="3759900" cy="365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hu"/>
              <a:t>Defender zones</a:t>
            </a:r>
            <a:endParaRPr/>
          </a:p>
          <a:p>
            <a:pPr marL="914400" lvl="1" indent="-317500" algn="l" rtl="0">
              <a:spcBef>
                <a:spcPts val="0"/>
              </a:spcBef>
              <a:spcAft>
                <a:spcPts val="0"/>
              </a:spcAft>
              <a:buSzPts val="1400"/>
              <a:buChar char="○"/>
            </a:pPr>
            <a:r>
              <a:rPr lang="hu"/>
              <a:t>only 1 player at a time, including the opponent</a:t>
            </a:r>
            <a:endParaRPr/>
          </a:p>
          <a:p>
            <a:pPr marL="457200" lvl="0" indent="-342900" algn="l" rtl="0">
              <a:spcBef>
                <a:spcPts val="0"/>
              </a:spcBef>
              <a:spcAft>
                <a:spcPts val="0"/>
              </a:spcAft>
              <a:buSzPts val="1800"/>
              <a:buChar char="●"/>
            </a:pPr>
            <a:r>
              <a:rPr lang="hu"/>
              <a:t>Midfield zones</a:t>
            </a:r>
            <a:endParaRPr/>
          </a:p>
          <a:p>
            <a:pPr marL="914400" lvl="1" indent="-317500" algn="l" rtl="0">
              <a:spcBef>
                <a:spcPts val="0"/>
              </a:spcBef>
              <a:spcAft>
                <a:spcPts val="0"/>
              </a:spcAft>
              <a:buSzPts val="1400"/>
              <a:buChar char="○"/>
            </a:pPr>
            <a:r>
              <a:rPr lang="hu"/>
              <a:t>any number of players</a:t>
            </a:r>
            <a:endParaRPr/>
          </a:p>
          <a:p>
            <a:pPr marL="457200" lvl="0" indent="-342900" algn="l" rtl="0">
              <a:spcBef>
                <a:spcPts val="0"/>
              </a:spcBef>
              <a:spcAft>
                <a:spcPts val="0"/>
              </a:spcAft>
              <a:buSzPts val="1800"/>
              <a:buChar char="●"/>
            </a:pPr>
            <a:r>
              <a:rPr lang="hu"/>
              <a:t>The value of a goal depends on the zone of the throw</a:t>
            </a:r>
            <a:endParaRPr/>
          </a:p>
        </p:txBody>
      </p:sp>
      <p:pic>
        <p:nvPicPr>
          <p:cNvPr id="102" name="Google Shape;102;p15"/>
          <p:cNvPicPr preferRelativeResize="0"/>
          <p:nvPr/>
        </p:nvPicPr>
        <p:blipFill>
          <a:blip r:embed="rId3">
            <a:alphaModFix/>
          </a:blip>
          <a:stretch>
            <a:fillRect/>
          </a:stretch>
        </p:blipFill>
        <p:spPr>
          <a:xfrm>
            <a:off x="4077024" y="771450"/>
            <a:ext cx="4866074" cy="4041625"/>
          </a:xfrm>
          <a:prstGeom prst="rect">
            <a:avLst/>
          </a:prstGeom>
          <a:noFill/>
          <a:ln>
            <a:noFill/>
          </a:ln>
        </p:spPr>
      </p:pic>
      <p:grpSp>
        <p:nvGrpSpPr>
          <p:cNvPr id="103" name="Google Shape;103;p15"/>
          <p:cNvGrpSpPr/>
          <p:nvPr/>
        </p:nvGrpSpPr>
        <p:grpSpPr>
          <a:xfrm>
            <a:off x="4539450" y="943498"/>
            <a:ext cx="966300" cy="400200"/>
            <a:chOff x="3472650" y="943498"/>
            <a:chExt cx="966300" cy="400200"/>
          </a:xfrm>
        </p:grpSpPr>
        <p:cxnSp>
          <p:nvCxnSpPr>
            <p:cNvPr id="104" name="Google Shape;104;p15"/>
            <p:cNvCxnSpPr/>
            <p:nvPr/>
          </p:nvCxnSpPr>
          <p:spPr>
            <a:xfrm>
              <a:off x="3472650" y="1249675"/>
              <a:ext cx="966300" cy="0"/>
            </a:xfrm>
            <a:prstGeom prst="straightConnector1">
              <a:avLst/>
            </a:prstGeom>
            <a:noFill/>
            <a:ln w="9525" cap="flat" cmpd="sng">
              <a:solidFill>
                <a:schemeClr val="dk2"/>
              </a:solidFill>
              <a:prstDash val="solid"/>
              <a:round/>
              <a:headEnd type="stealth" w="med" len="med"/>
              <a:tailEnd type="stealth" w="med" len="med"/>
            </a:ln>
          </p:spPr>
        </p:cxnSp>
        <p:sp>
          <p:nvSpPr>
            <p:cNvPr id="105" name="Google Shape;105;p15"/>
            <p:cNvSpPr txBox="1"/>
            <p:nvPr/>
          </p:nvSpPr>
          <p:spPr>
            <a:xfrm>
              <a:off x="3753200" y="943498"/>
              <a:ext cx="53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latin typeface="Droid Sans"/>
                  <a:ea typeface="Droid Sans"/>
                  <a:cs typeface="Droid Sans"/>
                  <a:sym typeface="Droid Sans"/>
                </a:rPr>
                <a:t>3m</a:t>
              </a:r>
              <a:endParaRPr>
                <a:latin typeface="Droid Sans"/>
                <a:ea typeface="Droid Sans"/>
                <a:cs typeface="Droid Sans"/>
                <a:sym typeface="Droid Sans"/>
              </a:endParaRPr>
            </a:p>
          </p:txBody>
        </p:sp>
      </p:grpSp>
      <p:cxnSp>
        <p:nvCxnSpPr>
          <p:cNvPr id="106" name="Google Shape;106;p15"/>
          <p:cNvCxnSpPr/>
          <p:nvPr/>
        </p:nvCxnSpPr>
        <p:spPr>
          <a:xfrm>
            <a:off x="7536188" y="1255910"/>
            <a:ext cx="1005900" cy="9600"/>
          </a:xfrm>
          <a:prstGeom prst="straightConnector1">
            <a:avLst/>
          </a:prstGeom>
          <a:noFill/>
          <a:ln w="9525" cap="flat" cmpd="sng">
            <a:solidFill>
              <a:schemeClr val="dk2"/>
            </a:solidFill>
            <a:prstDash val="solid"/>
            <a:round/>
            <a:headEnd type="stealth" w="med" len="med"/>
            <a:tailEnd type="stealth" w="med" len="med"/>
          </a:ln>
        </p:spPr>
      </p:cxnSp>
      <p:sp>
        <p:nvSpPr>
          <p:cNvPr id="107" name="Google Shape;107;p15"/>
          <p:cNvSpPr txBox="1"/>
          <p:nvPr/>
        </p:nvSpPr>
        <p:spPr>
          <a:xfrm>
            <a:off x="7816738" y="949732"/>
            <a:ext cx="53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latin typeface="Droid Sans"/>
                <a:ea typeface="Droid Sans"/>
                <a:cs typeface="Droid Sans"/>
                <a:sym typeface="Droid Sans"/>
              </a:rPr>
              <a:t>3m</a:t>
            </a:r>
            <a:endParaRPr>
              <a:latin typeface="Droid Sans"/>
              <a:ea typeface="Droid Sans"/>
              <a:cs typeface="Droid Sans"/>
              <a:sym typeface="Droid Sans"/>
            </a:endParaRPr>
          </a:p>
        </p:txBody>
      </p:sp>
      <p:cxnSp>
        <p:nvCxnSpPr>
          <p:cNvPr id="108" name="Google Shape;108;p15"/>
          <p:cNvCxnSpPr/>
          <p:nvPr/>
        </p:nvCxnSpPr>
        <p:spPr>
          <a:xfrm>
            <a:off x="5497492" y="1249675"/>
            <a:ext cx="2053200" cy="9600"/>
          </a:xfrm>
          <a:prstGeom prst="straightConnector1">
            <a:avLst/>
          </a:prstGeom>
          <a:noFill/>
          <a:ln w="9525" cap="flat" cmpd="sng">
            <a:solidFill>
              <a:schemeClr val="dk2"/>
            </a:solidFill>
            <a:prstDash val="solid"/>
            <a:round/>
            <a:headEnd type="stealth" w="med" len="med"/>
            <a:tailEnd type="stealth" w="med" len="med"/>
          </a:ln>
        </p:spPr>
      </p:cxnSp>
      <p:sp>
        <p:nvSpPr>
          <p:cNvPr id="109" name="Google Shape;109;p15"/>
          <p:cNvSpPr txBox="1"/>
          <p:nvPr/>
        </p:nvSpPr>
        <p:spPr>
          <a:xfrm>
            <a:off x="6135450" y="943500"/>
            <a:ext cx="9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latin typeface="Droid Sans"/>
                <a:ea typeface="Droid Sans"/>
                <a:cs typeface="Droid Sans"/>
                <a:sym typeface="Droid Sans"/>
              </a:rPr>
              <a:t>4.5 - 5m</a:t>
            </a:r>
            <a:endParaRPr>
              <a:latin typeface="Droid Sans"/>
              <a:ea typeface="Droid Sans"/>
              <a:cs typeface="Droid Sans"/>
              <a:sym typeface="Droid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The goal</a:t>
            </a:r>
            <a:endParaRPr/>
          </a:p>
        </p:txBody>
      </p:sp>
      <p:sp>
        <p:nvSpPr>
          <p:cNvPr id="115" name="Google Shape;115;p16"/>
          <p:cNvSpPr txBox="1">
            <a:spLocks noGrp="1"/>
          </p:cNvSpPr>
          <p:nvPr>
            <p:ph type="body" idx="1"/>
          </p:nvPr>
        </p:nvSpPr>
        <p:spPr>
          <a:xfrm>
            <a:off x="460950" y="2599800"/>
            <a:ext cx="8222100" cy="1942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hu"/>
              <a:t>Scoring on the sides scores 1 points</a:t>
            </a:r>
            <a:endParaRPr/>
          </a:p>
          <a:p>
            <a:pPr marL="457200" lvl="0" indent="-342900" algn="l" rtl="0">
              <a:spcBef>
                <a:spcPts val="0"/>
              </a:spcBef>
              <a:spcAft>
                <a:spcPts val="0"/>
              </a:spcAft>
              <a:buSzPts val="1800"/>
              <a:buChar char="●"/>
            </a:pPr>
            <a:r>
              <a:rPr lang="hu"/>
              <a:t>Scoring in the middle scores 2 points</a:t>
            </a:r>
            <a:endParaRPr/>
          </a:p>
          <a:p>
            <a:pPr marL="457200" lvl="0" indent="-342900" algn="l" rtl="0">
              <a:spcBef>
                <a:spcPts val="0"/>
              </a:spcBef>
              <a:spcAft>
                <a:spcPts val="0"/>
              </a:spcAft>
              <a:buSzPts val="1800"/>
              <a:buChar char="●"/>
            </a:pPr>
            <a:r>
              <a:rPr lang="hu"/>
              <a:t>Scoring from your own defender zone doubles the points above</a:t>
            </a:r>
            <a:endParaRPr/>
          </a:p>
          <a:p>
            <a:pPr marL="457200" lvl="0" indent="-342900" algn="l" rtl="0">
              <a:spcBef>
                <a:spcPts val="0"/>
              </a:spcBef>
              <a:spcAft>
                <a:spcPts val="0"/>
              </a:spcAft>
              <a:buSzPts val="1800"/>
              <a:buChar char="●"/>
            </a:pPr>
            <a:r>
              <a:rPr lang="hu"/>
              <a:t>A goal is scored if more than 50% of the ball passes the centerline of the goal line. </a:t>
            </a:r>
            <a:endParaRPr/>
          </a:p>
          <a:p>
            <a:pPr marL="457200" lvl="0" indent="-342900" algn="l" rtl="0">
              <a:spcBef>
                <a:spcPts val="0"/>
              </a:spcBef>
              <a:spcAft>
                <a:spcPts val="0"/>
              </a:spcAft>
              <a:buSzPts val="1800"/>
              <a:buChar char="●"/>
            </a:pPr>
            <a:r>
              <a:rPr lang="hu"/>
              <a:t>After a starting whistle, the ball must be possessed by at least two players before crossing the goal line to count as a valid goal</a:t>
            </a:r>
            <a:endParaRPr/>
          </a:p>
        </p:txBody>
      </p:sp>
      <p:pic>
        <p:nvPicPr>
          <p:cNvPr id="116" name="Google Shape;116;p16"/>
          <p:cNvPicPr preferRelativeResize="0"/>
          <p:nvPr/>
        </p:nvPicPr>
        <p:blipFill>
          <a:blip r:embed="rId3">
            <a:alphaModFix/>
          </a:blip>
          <a:stretch>
            <a:fillRect/>
          </a:stretch>
        </p:blipFill>
        <p:spPr>
          <a:xfrm>
            <a:off x="1644525" y="889975"/>
            <a:ext cx="5734050" cy="1400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The ball</a:t>
            </a:r>
            <a:endParaRPr/>
          </a:p>
        </p:txBody>
      </p:sp>
      <p:sp>
        <p:nvSpPr>
          <p:cNvPr id="122" name="Google Shape;122;p17"/>
          <p:cNvSpPr txBox="1">
            <a:spLocks noGrp="1"/>
          </p:cNvSpPr>
          <p:nvPr>
            <p:ph type="body" idx="1"/>
          </p:nvPr>
        </p:nvSpPr>
        <p:spPr>
          <a:xfrm>
            <a:off x="460950" y="889975"/>
            <a:ext cx="4682700" cy="365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hu"/>
              <a:t>spherical, </a:t>
            </a:r>
            <a:endParaRPr/>
          </a:p>
          <a:p>
            <a:pPr marL="457200" lvl="0" indent="-342900" algn="l" rtl="0">
              <a:spcBef>
                <a:spcPts val="1600"/>
              </a:spcBef>
              <a:spcAft>
                <a:spcPts val="0"/>
              </a:spcAft>
              <a:buSzPts val="1800"/>
              <a:buChar char="●"/>
            </a:pPr>
            <a:r>
              <a:rPr lang="hu"/>
              <a:t>made of rubber,</a:t>
            </a:r>
            <a:endParaRPr/>
          </a:p>
          <a:p>
            <a:pPr marL="457200" lvl="0" indent="-342900" algn="l" rtl="0">
              <a:spcBef>
                <a:spcPts val="1600"/>
              </a:spcBef>
              <a:spcAft>
                <a:spcPts val="0"/>
              </a:spcAft>
              <a:buSzPts val="1800"/>
              <a:buChar char="●"/>
            </a:pPr>
            <a:r>
              <a:rPr lang="hu"/>
              <a:t>its circumference is between 62 cm </a:t>
            </a:r>
            <a:endParaRPr/>
          </a:p>
          <a:p>
            <a:pPr marL="457200" lvl="0" indent="-342900" algn="l" rtl="0">
              <a:spcBef>
                <a:spcPts val="1600"/>
              </a:spcBef>
              <a:spcAft>
                <a:spcPts val="0"/>
              </a:spcAft>
              <a:buSzPts val="1800"/>
              <a:buChar char="●"/>
            </a:pPr>
            <a:r>
              <a:rPr lang="hu"/>
              <a:t>weighs 240 grams, </a:t>
            </a:r>
            <a:endParaRPr/>
          </a:p>
          <a:p>
            <a:pPr marL="457200" lvl="0" indent="-342900" algn="l" rtl="0">
              <a:spcBef>
                <a:spcPts val="1600"/>
              </a:spcBef>
              <a:spcAft>
                <a:spcPts val="1600"/>
              </a:spcAft>
              <a:buSzPts val="1800"/>
              <a:buChar char="●"/>
            </a:pPr>
            <a:r>
              <a:rPr lang="hu"/>
              <a:t>colors and pattern: colors and pattern defined and approved by the Hungarian Water Skyball Association </a:t>
            </a:r>
            <a:endParaRPr/>
          </a:p>
        </p:txBody>
      </p:sp>
      <p:pic>
        <p:nvPicPr>
          <p:cNvPr id="3" name="Kép 2" descr="A képen szöveg, beltéri látható&#10;&#10;Automatikusan generált leírás">
            <a:extLst>
              <a:ext uri="{FF2B5EF4-FFF2-40B4-BE49-F238E27FC236}">
                <a16:creationId xmlns:a16="http://schemas.microsoft.com/office/drawing/2014/main" id="{4FF1556C-2A36-8B47-0A46-F63D0AA5D45A}"/>
              </a:ext>
            </a:extLst>
          </p:cNvPr>
          <p:cNvPicPr>
            <a:picLocks noChangeAspect="1"/>
          </p:cNvPicPr>
          <p:nvPr/>
        </p:nvPicPr>
        <p:blipFill>
          <a:blip r:embed="rId3"/>
          <a:stretch>
            <a:fillRect/>
          </a:stretch>
        </p:blipFill>
        <p:spPr>
          <a:xfrm>
            <a:off x="4822250" y="889975"/>
            <a:ext cx="3860800" cy="2171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Players</a:t>
            </a:r>
            <a:endParaRPr/>
          </a:p>
        </p:txBody>
      </p:sp>
      <p:pic>
        <p:nvPicPr>
          <p:cNvPr id="129" name="Google Shape;129;p18"/>
          <p:cNvPicPr preferRelativeResize="0"/>
          <p:nvPr/>
        </p:nvPicPr>
        <p:blipFill rotWithShape="1">
          <a:blip r:embed="rId3">
            <a:alphaModFix/>
          </a:blip>
          <a:srcRect/>
          <a:stretch/>
        </p:blipFill>
        <p:spPr>
          <a:xfrm>
            <a:off x="3828000" y="2289825"/>
            <a:ext cx="5315999" cy="2014275"/>
          </a:xfrm>
          <a:prstGeom prst="rect">
            <a:avLst/>
          </a:prstGeom>
          <a:noFill/>
          <a:ln>
            <a:noFill/>
          </a:ln>
        </p:spPr>
      </p:pic>
      <p:sp>
        <p:nvSpPr>
          <p:cNvPr id="130" name="Google Shape;130;p18"/>
          <p:cNvSpPr txBox="1">
            <a:spLocks noGrp="1"/>
          </p:cNvSpPr>
          <p:nvPr>
            <p:ph type="body" idx="1"/>
          </p:nvPr>
        </p:nvSpPr>
        <p:spPr>
          <a:xfrm>
            <a:off x="460950" y="889975"/>
            <a:ext cx="3741000" cy="365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hu"/>
              <a:t>2 players per team</a:t>
            </a:r>
            <a:endParaRPr/>
          </a:p>
          <a:p>
            <a:pPr marL="457200" lvl="0" indent="-342900" algn="l" rtl="0">
              <a:spcBef>
                <a:spcPts val="1600"/>
              </a:spcBef>
              <a:spcAft>
                <a:spcPts val="0"/>
              </a:spcAft>
              <a:buSzPts val="1800"/>
              <a:buChar char="●"/>
            </a:pPr>
            <a:r>
              <a:rPr lang="hu"/>
              <a:t>no substitutes</a:t>
            </a:r>
            <a:endParaRPr/>
          </a:p>
          <a:p>
            <a:pPr marL="457200" lvl="0" indent="-342900" algn="l" rtl="0">
              <a:spcBef>
                <a:spcPts val="1600"/>
              </a:spcBef>
              <a:spcAft>
                <a:spcPts val="0"/>
              </a:spcAft>
              <a:buSzPts val="1800"/>
              <a:buChar char="●"/>
            </a:pPr>
            <a:r>
              <a:rPr lang="hu"/>
              <a:t>players must wear a cap</a:t>
            </a:r>
            <a:endParaRPr/>
          </a:p>
          <a:p>
            <a:pPr marL="457200" lvl="0" indent="-342900" algn="l" rtl="0">
              <a:spcBef>
                <a:spcPts val="1600"/>
              </a:spcBef>
              <a:spcAft>
                <a:spcPts val="1600"/>
              </a:spcAft>
              <a:buSzPts val="1800"/>
              <a:buChar char="●"/>
            </a:pPr>
            <a:r>
              <a:rPr lang="hu"/>
              <a:t>no jewelry during the game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No contact</a:t>
            </a:r>
            <a:endParaRPr/>
          </a:p>
        </p:txBody>
      </p:sp>
      <p:sp>
        <p:nvSpPr>
          <p:cNvPr id="136" name="Google Shape;136;p19"/>
          <p:cNvSpPr txBox="1">
            <a:spLocks noGrp="1"/>
          </p:cNvSpPr>
          <p:nvPr>
            <p:ph type="body" idx="1"/>
          </p:nvPr>
        </p:nvSpPr>
        <p:spPr>
          <a:xfrm>
            <a:off x="460950" y="889975"/>
            <a:ext cx="8222100" cy="365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Every physical contact (even the intent) is forbidden between the players</a:t>
            </a:r>
            <a:endParaRPr/>
          </a:p>
          <a:p>
            <a:pPr marL="0" lvl="0" indent="0" algn="l" rtl="0">
              <a:spcBef>
                <a:spcPts val="1600"/>
              </a:spcBef>
              <a:spcAft>
                <a:spcPts val="0"/>
              </a:spcAft>
              <a:buNone/>
            </a:pPr>
            <a:r>
              <a:rPr lang="hu" b="1"/>
              <a:t>Player’s Area</a:t>
            </a:r>
            <a:r>
              <a:rPr lang="hu"/>
              <a:t>: Each player has an area of an arm's length radius. The other player must not reach or make a move into this area. The direction of movement of the area is determined by the head’s line. </a:t>
            </a:r>
            <a:endParaRPr/>
          </a:p>
          <a:p>
            <a:pPr marL="0" lvl="0" indent="0" algn="l" rtl="0">
              <a:spcBef>
                <a:spcPts val="1600"/>
              </a:spcBef>
              <a:spcAft>
                <a:spcPts val="0"/>
              </a:spcAft>
              <a:buNone/>
            </a:pPr>
            <a:r>
              <a:rPr lang="hu"/>
              <a:t>Examples of contact:</a:t>
            </a:r>
            <a:endParaRPr/>
          </a:p>
          <a:p>
            <a:pPr marL="457200" lvl="0" indent="-342900" algn="l" rtl="0">
              <a:spcBef>
                <a:spcPts val="1600"/>
              </a:spcBef>
              <a:spcAft>
                <a:spcPts val="0"/>
              </a:spcAft>
              <a:buSzPts val="1800"/>
              <a:buChar char="●"/>
            </a:pPr>
            <a:r>
              <a:rPr lang="hu"/>
              <a:t>Walking, running, jumping into another player’s area</a:t>
            </a:r>
            <a:endParaRPr/>
          </a:p>
          <a:p>
            <a:pPr marL="457200" lvl="0" indent="-342900" algn="l" rtl="0">
              <a:spcBef>
                <a:spcPts val="0"/>
              </a:spcBef>
              <a:spcAft>
                <a:spcPts val="0"/>
              </a:spcAft>
              <a:buSzPts val="1800"/>
              <a:buChar char="●"/>
            </a:pPr>
            <a:r>
              <a:rPr lang="hu"/>
              <a:t>Standing still, and leaning into contact, instead of avoiding it</a:t>
            </a:r>
            <a:endParaRPr/>
          </a:p>
          <a:p>
            <a:pPr marL="457200" lvl="0" indent="-342900" algn="l" rtl="0">
              <a:spcBef>
                <a:spcPts val="0"/>
              </a:spcBef>
              <a:spcAft>
                <a:spcPts val="0"/>
              </a:spcAft>
              <a:buSzPts val="1800"/>
              <a:buChar char="●"/>
            </a:pPr>
            <a:r>
              <a:rPr lang="hu"/>
              <a:t>Crossing another player’s area when throwing the ball</a:t>
            </a:r>
            <a:endParaRPr/>
          </a:p>
          <a:p>
            <a:pPr marL="457200" lvl="0" indent="-342900" algn="l" rtl="0">
              <a:spcBef>
                <a:spcPts val="0"/>
              </a:spcBef>
              <a:spcAft>
                <a:spcPts val="0"/>
              </a:spcAft>
              <a:buSzPts val="1800"/>
              <a:buChar char="●"/>
            </a:pPr>
            <a:r>
              <a:rPr lang="hu"/>
              <a:t>Tackling a free ball immediately after another player</a:t>
            </a:r>
            <a:endParaRPr/>
          </a:p>
          <a:p>
            <a:pPr marL="457200" lvl="0" indent="-342900" algn="l" rtl="0">
              <a:spcBef>
                <a:spcPts val="0"/>
              </a:spcBef>
              <a:spcAft>
                <a:spcPts val="0"/>
              </a:spcAft>
              <a:buSzPts val="1800"/>
              <a:buChar char="●"/>
            </a:pPr>
            <a:r>
              <a:rPr lang="hu"/>
              <a:t>Being dangerous to ourselves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a:t>Players on the field</a:t>
            </a:r>
            <a:endParaRPr/>
          </a:p>
        </p:txBody>
      </p:sp>
      <p:sp>
        <p:nvSpPr>
          <p:cNvPr id="142" name="Google Shape;142;p20"/>
          <p:cNvSpPr txBox="1">
            <a:spLocks noGrp="1"/>
          </p:cNvSpPr>
          <p:nvPr>
            <p:ph type="body" idx="1"/>
          </p:nvPr>
        </p:nvSpPr>
        <p:spPr>
          <a:xfrm>
            <a:off x="460950" y="889975"/>
            <a:ext cx="8222100" cy="365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hu"/>
              <a:t>At the start of a game</a:t>
            </a:r>
            <a:endParaRPr/>
          </a:p>
          <a:p>
            <a:pPr marL="914400" lvl="1" indent="-317500" algn="l" rtl="0">
              <a:spcBef>
                <a:spcPts val="0"/>
              </a:spcBef>
              <a:spcAft>
                <a:spcPts val="0"/>
              </a:spcAft>
              <a:buSzPts val="1400"/>
              <a:buChar char="○"/>
            </a:pPr>
            <a:r>
              <a:rPr lang="hu"/>
              <a:t>1-2-1</a:t>
            </a:r>
            <a:endParaRPr/>
          </a:p>
          <a:p>
            <a:pPr marL="457200" lvl="0" indent="-342900" algn="l" rtl="0">
              <a:spcBef>
                <a:spcPts val="0"/>
              </a:spcBef>
              <a:spcAft>
                <a:spcPts val="0"/>
              </a:spcAft>
              <a:buSzPts val="1800"/>
              <a:buChar char="●"/>
            </a:pPr>
            <a:r>
              <a:rPr lang="hu"/>
              <a:t>During the game</a:t>
            </a:r>
            <a:endParaRPr/>
          </a:p>
          <a:p>
            <a:pPr marL="914400" lvl="1" indent="-317500" algn="l" rtl="0">
              <a:spcBef>
                <a:spcPts val="0"/>
              </a:spcBef>
              <a:spcAft>
                <a:spcPts val="0"/>
              </a:spcAft>
              <a:buSzPts val="1400"/>
              <a:buChar char="○"/>
            </a:pPr>
            <a:r>
              <a:rPr lang="hu"/>
              <a:t>no contact rule</a:t>
            </a:r>
            <a:endParaRPr/>
          </a:p>
          <a:p>
            <a:pPr marL="914400" lvl="1" indent="-317500" algn="l" rtl="0">
              <a:spcBef>
                <a:spcPts val="0"/>
              </a:spcBef>
              <a:spcAft>
                <a:spcPts val="0"/>
              </a:spcAft>
              <a:buSzPts val="1400"/>
              <a:buChar char="○"/>
            </a:pPr>
            <a:r>
              <a:rPr lang="hu"/>
              <a:t>defending a territory by body, not by arms</a:t>
            </a:r>
            <a:endParaRPr/>
          </a:p>
          <a:p>
            <a:pPr marL="914400" lvl="1" indent="-317500" algn="l" rtl="0">
              <a:spcBef>
                <a:spcPts val="0"/>
              </a:spcBef>
              <a:spcAft>
                <a:spcPts val="0"/>
              </a:spcAft>
              <a:buSzPts val="1400"/>
              <a:buChar char="○"/>
            </a:pPr>
            <a:r>
              <a:rPr lang="hu"/>
              <a:t>defending by two arms is forbidden</a:t>
            </a:r>
            <a:endParaRPr/>
          </a:p>
          <a:p>
            <a:pPr marL="914400" lvl="1" indent="-317500" algn="l" rtl="0">
              <a:spcBef>
                <a:spcPts val="0"/>
              </a:spcBef>
              <a:spcAft>
                <a:spcPts val="0"/>
              </a:spcAft>
              <a:buSzPts val="1400"/>
              <a:buChar char="○"/>
            </a:pPr>
            <a:r>
              <a:rPr lang="hu"/>
              <a:t>occupied defender zone: “the wall”</a:t>
            </a:r>
            <a:endParaRPr/>
          </a:p>
          <a:p>
            <a:pPr marL="914400" lvl="1" indent="-317500" algn="l" rtl="0">
              <a:spcBef>
                <a:spcPts val="0"/>
              </a:spcBef>
              <a:spcAft>
                <a:spcPts val="0"/>
              </a:spcAft>
              <a:buSzPts val="1400"/>
              <a:buChar char="○"/>
            </a:pPr>
            <a:r>
              <a:rPr lang="hu"/>
              <a:t>always finish a zone change</a:t>
            </a:r>
            <a:endParaRPr/>
          </a:p>
          <a:p>
            <a:pPr marL="914400" lvl="1" indent="-317500" algn="l" rtl="0">
              <a:spcBef>
                <a:spcPts val="0"/>
              </a:spcBef>
              <a:spcAft>
                <a:spcPts val="0"/>
              </a:spcAft>
              <a:buSzPts val="1400"/>
              <a:buChar char="○"/>
            </a:pPr>
            <a:r>
              <a:rPr lang="hu"/>
              <a:t>playing in the opponent’s defender zone</a:t>
            </a:r>
            <a:endParaRPr/>
          </a:p>
          <a:p>
            <a:pPr marL="457200" lvl="0" indent="-342900" algn="l" rtl="0">
              <a:spcBef>
                <a:spcPts val="0"/>
              </a:spcBef>
              <a:spcAft>
                <a:spcPts val="0"/>
              </a:spcAft>
              <a:buSzPts val="1800"/>
              <a:buChar char="●"/>
            </a:pPr>
            <a:r>
              <a:rPr lang="hu"/>
              <a:t>Intercepting the ball by positioning (next slide)</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1989</Words>
  <Application>Microsoft Office PowerPoint</Application>
  <PresentationFormat>Diavetítés a képernyőre (16:9 oldalarány)</PresentationFormat>
  <Paragraphs>219</Paragraphs>
  <Slides>16</Slides>
  <Notes>16</Notes>
  <HiddenSlides>1</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16</vt:i4>
      </vt:variant>
    </vt:vector>
  </HeadingPairs>
  <TitlesOfParts>
    <vt:vector size="20" baseType="lpstr">
      <vt:lpstr>Arial</vt:lpstr>
      <vt:lpstr>Droid Sans</vt:lpstr>
      <vt:lpstr>Roboto</vt:lpstr>
      <vt:lpstr>Material</vt:lpstr>
      <vt:lpstr>The rules of Water Skyball</vt:lpstr>
      <vt:lpstr>Goal</vt:lpstr>
      <vt:lpstr>Requirements</vt:lpstr>
      <vt:lpstr>Zones</vt:lpstr>
      <vt:lpstr>The goal</vt:lpstr>
      <vt:lpstr>The ball</vt:lpstr>
      <vt:lpstr>Players</vt:lpstr>
      <vt:lpstr>No contact</vt:lpstr>
      <vt:lpstr>Players on the field</vt:lpstr>
      <vt:lpstr>Intercepting by positioning</vt:lpstr>
      <vt:lpstr>Ball handling</vt:lpstr>
      <vt:lpstr>Starting a game</vt:lpstr>
      <vt:lpstr>Scoring a goal</vt:lpstr>
      <vt:lpstr>Penalty</vt:lpstr>
      <vt:lpstr>The ball leaves the field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rules of Water Skyball</dc:title>
  <dc:creator>Augusztin Olga</dc:creator>
  <cp:lastModifiedBy>Olga Augusztin</cp:lastModifiedBy>
  <cp:revision>3</cp:revision>
  <dcterms:modified xsi:type="dcterms:W3CDTF">2022-11-06T19:37:11Z</dcterms:modified>
</cp:coreProperties>
</file>