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e5b3726d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e5b3726d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82a5f252a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b82a5f252a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82a5f252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b82a5f252a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82a5f252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b82a5f252a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82a5f252a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b82a5f252a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82a5f252a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82a5f252a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82a5f252a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b82a5f252a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82a5f252a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b82a5f252a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82a5f252a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b82a5f252a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82a5f252a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82a5f252a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786575" y="429925"/>
            <a:ext cx="4834200" cy="3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9175" y="4478275"/>
            <a:ext cx="70338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0425" y="641047"/>
            <a:ext cx="2802150" cy="124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0971" y="104087"/>
            <a:ext cx="962250" cy="4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0971" y="104087"/>
            <a:ext cx="962250" cy="42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60950" y="889975"/>
            <a:ext cx="8222100" cy="3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 1">
  <p:cSld name="TITLE_ONLY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  <p:pic>
        <p:nvPicPr>
          <p:cNvPr id="32" name="Google Shape;3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0971" y="104087"/>
            <a:ext cx="962250" cy="42722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460875" y="889975"/>
            <a:ext cx="3999900" cy="38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83225" y="889975"/>
            <a:ext cx="3999900" cy="38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  <p:pic>
        <p:nvPicPr>
          <p:cNvPr id="41" name="Google Shape;4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0971" y="104087"/>
            <a:ext cx="962250" cy="4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  <p:pic>
        <p:nvPicPr>
          <p:cNvPr id="45" name="Google Shape;4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0971" y="104087"/>
            <a:ext cx="962250" cy="4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  <p:pic>
        <p:nvPicPr>
          <p:cNvPr id="53" name="Google Shape;5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0971" y="104087"/>
            <a:ext cx="962250" cy="4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9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  <p:pic>
        <p:nvPicPr>
          <p:cNvPr id="59" name="Google Shape;5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52946" y="4706562"/>
            <a:ext cx="962250" cy="4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rgbClr val="07376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Droid Sans"/>
              <a:buNone/>
              <a:defRPr sz="32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Droid Sans"/>
              <a:buChar char="●"/>
              <a:defRPr sz="1800">
                <a:solidFill>
                  <a:schemeClr val="lt2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roid Sans"/>
              <a:buChar char="○"/>
              <a:defRPr>
                <a:solidFill>
                  <a:schemeClr val="lt2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roid Sans"/>
              <a:buChar char="■"/>
              <a:defRPr>
                <a:solidFill>
                  <a:schemeClr val="lt2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roid Sans"/>
              <a:buChar char="●"/>
              <a:defRPr>
                <a:solidFill>
                  <a:schemeClr val="lt2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roid Sans"/>
              <a:buChar char="○"/>
              <a:defRPr>
                <a:solidFill>
                  <a:schemeClr val="lt2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roid Sans"/>
              <a:buChar char="■"/>
              <a:defRPr>
                <a:solidFill>
                  <a:schemeClr val="lt2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roid Sans"/>
              <a:buChar char="●"/>
              <a:defRPr>
                <a:solidFill>
                  <a:schemeClr val="lt2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roid Sans"/>
              <a:buChar char="○"/>
              <a:defRPr>
                <a:solidFill>
                  <a:schemeClr val="lt2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Droid Sans"/>
              <a:buChar char="■"/>
              <a:defRPr>
                <a:solidFill>
                  <a:schemeClr val="lt2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b2zhCmWO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3786575" y="429925"/>
            <a:ext cx="4834200" cy="3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/>
              <a:t>Water skyball referee activities</a:t>
            </a:r>
            <a:endParaRPr dirty="0"/>
          </a:p>
        </p:txBody>
      </p:sp>
      <p:pic>
        <p:nvPicPr>
          <p:cNvPr id="2" name="Kép 1" descr="A képen szöveg látható&#10;&#10;Automatikusan generált leírás">
            <a:extLst>
              <a:ext uri="{FF2B5EF4-FFF2-40B4-BE49-F238E27FC236}">
                <a16:creationId xmlns:a16="http://schemas.microsoft.com/office/drawing/2014/main" id="{E314E335-BD19-A5D0-6BD2-A5BDC7907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30162"/>
            <a:ext cx="2953545" cy="618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D29F5B38-A374-2798-6619-F1C17EE41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690" y="4230161"/>
            <a:ext cx="1108710" cy="618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460950" y="147270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Q&amp;A </a:t>
            </a:r>
            <a:endParaRPr/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5413" y="2436800"/>
            <a:ext cx="4133173" cy="255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Goal</a:t>
            </a:r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60950" y="889975"/>
            <a:ext cx="8222100" cy="3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u" sz="2700"/>
              <a:t>The goal of this session is to introduce you to the water skyball referee activities and to highlight the differences compared to other sport referee activities.</a:t>
            </a:r>
            <a:endParaRPr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Role of the referee in water skyball</a:t>
            </a:r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460950" y="889975"/>
            <a:ext cx="8222100" cy="40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1500" b="1"/>
              <a:t>To enforce the rules and the WSB ethos during the games - from the point they are about to enter the playing field till they leave it.</a:t>
            </a:r>
            <a:endParaRPr sz="1500" b="1"/>
          </a:p>
          <a:p>
            <a:pPr marL="457200" marR="0" lvl="0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hu" sz="1500"/>
              <a:t>Checks if the players are prepared physically (e.g. health, jersey, no jewelry),</a:t>
            </a:r>
            <a:endParaRPr sz="1500"/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hu" sz="1500"/>
              <a:t>Checks if the players are prepared mentally (e.g. aware of the rules),</a:t>
            </a:r>
            <a:endParaRPr sz="1500"/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hu" sz="1500"/>
              <a:t>With his/her decisions and instructions, keeps the game within the borders of the rules and ethos.</a:t>
            </a:r>
            <a:endParaRPr sz="1500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hu" sz="1500"/>
              <a:t>What skills does a WSB judge need? </a:t>
            </a:r>
            <a:endParaRPr sz="1500"/>
          </a:p>
          <a:p>
            <a:pPr marL="457200" marR="0" lvl="0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hu" sz="1500"/>
              <a:t>Situational awareness,</a:t>
            </a:r>
            <a:endParaRPr sz="1500"/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hu" sz="1500"/>
              <a:t>Fast decision-making,</a:t>
            </a:r>
            <a:endParaRPr sz="1500"/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hu" sz="1500"/>
              <a:t>Self-sufficiency,</a:t>
            </a:r>
            <a:endParaRPr sz="1500"/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hu" sz="1500"/>
              <a:t>Accurate knowledge of rules and ethos of WSB.</a:t>
            </a: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Referee team structure and duties - WSB official matches</a:t>
            </a:r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460950" y="889975"/>
            <a:ext cx="8222100" cy="40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Referee team: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1 referee,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2 line judges,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1 scorer,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1 assistant scorer. </a:t>
            </a:r>
            <a:endParaRPr/>
          </a:p>
          <a:p>
            <a:pPr marL="0" marR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hu"/>
              <a:t>The referee team and their duties during the WSB Grassroot sport events differ from the referee team during the championship matches due to the different conditions.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Referee and supplementary team duties - Grassroot sport events</a:t>
            </a:r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1"/>
          </p:nvPr>
        </p:nvSpPr>
        <p:spPr>
          <a:xfrm>
            <a:off x="460950" y="889975"/>
            <a:ext cx="8222100" cy="40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1300" b="1"/>
              <a:t>Referee:</a:t>
            </a:r>
            <a:endParaRPr sz="1300" b="1"/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 sz="1300"/>
              <a:t>Leads the matches,</a:t>
            </a:r>
            <a:endParaRPr sz="1300"/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 sz="1300"/>
              <a:t>Stops the matches in order to clarify and explain the rules if necessary,</a:t>
            </a:r>
            <a:endParaRPr sz="1300"/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 sz="1300"/>
              <a:t>Allocates the caps to the new players, and at the end of the matches takes them away from the players.</a:t>
            </a:r>
            <a:endParaRPr sz="1300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hu" sz="1300" b="1"/>
              <a:t>Supplementary team:</a:t>
            </a:r>
            <a:endParaRPr sz="1300" b="1"/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 sz="1300"/>
              <a:t>Coordinator</a:t>
            </a:r>
            <a:endParaRPr sz="1300"/>
          </a:p>
          <a:p>
            <a: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hu" sz="1300"/>
              <a:t>Explains the rules of the game to those who are interested,</a:t>
            </a:r>
            <a:endParaRPr sz="1300"/>
          </a:p>
          <a:p>
            <a: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hu" sz="1300"/>
              <a:t>Registers the new players and teams,</a:t>
            </a:r>
            <a:endParaRPr sz="1300"/>
          </a:p>
          <a:p>
            <a: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hu" sz="1300"/>
              <a:t>Manages the schedule of the matches,</a:t>
            </a:r>
            <a:endParaRPr sz="1300"/>
          </a:p>
          <a:p>
            <a: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hu" sz="1300"/>
              <a:t>Calls the registered teams to play and sends them into the water.</a:t>
            </a:r>
            <a:endParaRPr sz="1300"/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 sz="1300"/>
              <a:t>Scorer </a:t>
            </a:r>
            <a:endParaRPr sz="1300"/>
          </a:p>
          <a:p>
            <a: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hu" sz="1300"/>
              <a:t>Timekeeper (10 minutes),</a:t>
            </a:r>
            <a:endParaRPr sz="1300"/>
          </a:p>
          <a:p>
            <a: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hu" sz="1300"/>
              <a:t>Indicates the remaining time to the referee and players,</a:t>
            </a:r>
            <a:endParaRPr sz="1300"/>
          </a:p>
          <a:p>
            <a: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hu" sz="1300"/>
              <a:t>Indicates the score on a scoreboard.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 sz="1300"/>
              <a:t>Ball boy/girl (optional)</a:t>
            </a:r>
            <a:endParaRPr sz="1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Referee signals and equipments</a:t>
            </a:r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460950" y="889975"/>
            <a:ext cx="8222100" cy="41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b="1"/>
              <a:t>Signals of the referee:</a:t>
            </a:r>
            <a:endParaRPr b="1"/>
          </a:p>
          <a:p>
            <a:pPr marL="4572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whistle to start/stop the game and to indicate goals or fouls,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shows the score of the goals with his/her hand,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shows the direction of the attack to the teams after goals or fouls.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hu" b="1"/>
              <a:t>Equipments:</a:t>
            </a:r>
            <a:endParaRPr b="1"/>
          </a:p>
          <a:p>
            <a:pPr marL="4572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Jersey (cap, vest),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Whistle,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License.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3325" y="2677075"/>
            <a:ext cx="2746950" cy="231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Schedule of the grassroot sport events’ matches</a:t>
            </a:r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460950" y="889975"/>
            <a:ext cx="8222100" cy="3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hu" sz="1500"/>
              <a:t>Matches are 10 minutes long</a:t>
            </a:r>
            <a:endParaRPr sz="1500"/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hu" sz="1500"/>
              <a:t>Time for preparation before the matches start</a:t>
            </a:r>
            <a:endParaRPr sz="1500"/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hu" sz="1500"/>
              <a:t>Way of timekeeping: running clock</a:t>
            </a:r>
            <a:endParaRPr sz="1500"/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hu" sz="1500"/>
              <a:t>What happens in case of a tie?</a:t>
            </a:r>
            <a:endParaRPr sz="1500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500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500"/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6575" y="2039950"/>
            <a:ext cx="5517427" cy="310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Important details</a:t>
            </a:r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1"/>
          </p:nvPr>
        </p:nvSpPr>
        <p:spPr>
          <a:xfrm>
            <a:off x="460950" y="889975"/>
            <a:ext cx="8222100" cy="3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Referees are players as well - thus, they see the game from a different perspective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There are cases when the decision depends on the referee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Relationship between the WSB rules and the ethos: if there is a case that the rules don’t cover, the referee should decide in accordance with the ethos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Quiz</a:t>
            </a:r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460950" y="889975"/>
            <a:ext cx="8222100" cy="3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As a referee, how many points would you give for the scores?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hu" sz="1700" u="sng">
                <a:solidFill>
                  <a:srgbClr val="263238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https://www.youtube.com/watch?v=sb2zhCmWOoM</a:t>
            </a:r>
            <a:endParaRPr sz="2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508</Words>
  <Application>Microsoft Office PowerPoint</Application>
  <PresentationFormat>Diavetítés a képernyőre (16:9 oldalarány)</PresentationFormat>
  <Paragraphs>61</Paragraphs>
  <Slides>10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Droid Sans</vt:lpstr>
      <vt:lpstr>Roboto</vt:lpstr>
      <vt:lpstr>Material</vt:lpstr>
      <vt:lpstr>Water skyball referee activities</vt:lpstr>
      <vt:lpstr>Goal</vt:lpstr>
      <vt:lpstr>Role of the referee in water skyball</vt:lpstr>
      <vt:lpstr>Referee team structure and duties - WSB official matches</vt:lpstr>
      <vt:lpstr>Referee and supplementary team duties - Grassroot sport events</vt:lpstr>
      <vt:lpstr>Referee signals and equipments</vt:lpstr>
      <vt:lpstr>Schedule of the grassroot sport events’ matches</vt:lpstr>
      <vt:lpstr>Important details</vt:lpstr>
      <vt:lpstr>Quiz</vt:lpstr>
      <vt:lpstr>Q&amp;A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skyball referee activities Part I</dc:title>
  <cp:lastModifiedBy>Olga Augusztin</cp:lastModifiedBy>
  <cp:revision>2</cp:revision>
  <dcterms:modified xsi:type="dcterms:W3CDTF">2022-11-06T19:40:04Z</dcterms:modified>
</cp:coreProperties>
</file>