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9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31" y="58"/>
      </p:cViewPr>
      <p:guideLst>
        <p:guide orient="horz" pos="1620"/>
        <p:guide pos="2880"/>
        <p:guide pos="29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f264153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3ef264153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3ef264153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3ef264153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hu"/>
              <a:t>Gripping the ball: means the player exerts a force on the ball with the tip of his fingers</a:t>
            </a:r>
            <a:endParaRPr/>
          </a:p>
          <a:p>
            <a:pPr marL="457200" lvl="0" indent="-298450" algn="l" rtl="0">
              <a:spcBef>
                <a:spcPts val="0"/>
              </a:spcBef>
              <a:spcAft>
                <a:spcPts val="0"/>
              </a:spcAft>
              <a:buSzPts val="1100"/>
              <a:buChar char="-"/>
            </a:pPr>
            <a:r>
              <a:rPr lang="hu"/>
              <a:t>The ball lies on the palm.</a:t>
            </a:r>
            <a:endParaRPr/>
          </a:p>
          <a:p>
            <a:pPr marL="457200" lvl="0" indent="-298450" algn="l" rtl="0">
              <a:spcBef>
                <a:spcPts val="0"/>
              </a:spcBef>
              <a:spcAft>
                <a:spcPts val="0"/>
              </a:spcAft>
              <a:buSzPts val="1100"/>
              <a:buChar char="-"/>
            </a:pPr>
            <a:r>
              <a:rPr lang="hu"/>
              <a:t>Throwing technique develops the whole body</a:t>
            </a:r>
            <a:endParaRPr/>
          </a:p>
          <a:p>
            <a:pPr marL="457200" lvl="0" indent="-298450" algn="l" rtl="0">
              <a:spcBef>
                <a:spcPts val="0"/>
              </a:spcBef>
              <a:spcAft>
                <a:spcPts val="0"/>
              </a:spcAft>
              <a:buSzPts val="1100"/>
              <a:buChar char="-"/>
            </a:pPr>
            <a:r>
              <a:rPr lang="hu"/>
              <a:t>The legs are involved in the throw (as opposed to water polo)</a:t>
            </a:r>
            <a:endParaRPr/>
          </a:p>
          <a:p>
            <a:pPr marL="457200" lvl="0" indent="-298450" algn="l" rtl="0">
              <a:spcBef>
                <a:spcPts val="0"/>
              </a:spcBef>
              <a:spcAft>
                <a:spcPts val="0"/>
              </a:spcAft>
              <a:buSzPts val="1100"/>
              <a:buChar char="-"/>
            </a:pPr>
            <a:r>
              <a:rPr lang="hu"/>
              <a:t>Rotational movement with the hips and upper body.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3ef264153_0_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3ef264153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3ef264153_0_3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3ef264153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3ef264153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3ef264153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3ef264153_0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3ef264153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Jacky: WSB alap irányok mentén felbontani az “Our results”</a:t>
            </a:r>
            <a:br>
              <a:rPr lang="hu"/>
            </a:br>
            <a:r>
              <a:rPr lang="hu"/>
              <a:t>Timeline a honlapról</a:t>
            </a:r>
            <a:br>
              <a:rPr lang="hu"/>
            </a:br>
            <a:r>
              <a:rPr lang="hu"/>
              <a:t>+ egy slide a célokról!</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49d829a13_1_5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e49d829a13_1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49d829a13_1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e49d829a13_1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49d829a1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49d829a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3ef264153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3ef264153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3ef264153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e3ef264153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3d75d3f02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3d75d3f0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3ef26415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3ef26415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3ef26415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3ef26415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5ef91d32a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5ef91d32a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3ef264153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e3ef264153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hu"/>
              <a:t>Its special surface requires unique ball technique</a:t>
            </a:r>
            <a:endParaRPr/>
          </a:p>
          <a:p>
            <a:pPr marL="457200" lvl="0" indent="-298450" algn="l" rtl="0">
              <a:spcBef>
                <a:spcPts val="0"/>
              </a:spcBef>
              <a:spcAft>
                <a:spcPts val="0"/>
              </a:spcAft>
              <a:buSzPts val="1100"/>
              <a:buChar char="-"/>
            </a:pPr>
            <a:r>
              <a:rPr lang="hu"/>
              <a:t>The ball has been developed in accordance with the rules of WSB</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786575" y="429925"/>
            <a:ext cx="4834200" cy="35964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49175" y="4478275"/>
            <a:ext cx="70338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pic>
        <p:nvPicPr>
          <p:cNvPr id="15" name="Google Shape;15;p2"/>
          <p:cNvPicPr preferRelativeResize="0"/>
          <p:nvPr/>
        </p:nvPicPr>
        <p:blipFill>
          <a:blip r:embed="rId2">
            <a:alphaModFix/>
          </a:blip>
          <a:stretch>
            <a:fillRect/>
          </a:stretch>
        </p:blipFill>
        <p:spPr>
          <a:xfrm>
            <a:off x="540425" y="641047"/>
            <a:ext cx="2802150" cy="1244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gyéni elrendezés">
  <p:cSld name="AUTOLAYOUT">
    <p:bg>
      <p:bgPr>
        <a:solidFill>
          <a:srgbClr val="FFFFFF"/>
        </a:solidFill>
        <a:effectLst/>
      </p:bgPr>
    </p:bg>
    <p:spTree>
      <p:nvGrpSpPr>
        <p:cNvPr id="1" name="Shape 58"/>
        <p:cNvGrpSpPr/>
        <p:nvPr/>
      </p:nvGrpSpPr>
      <p:grpSpPr>
        <a:xfrm>
          <a:off x="0" y="0"/>
          <a:ext cx="0" cy="0"/>
          <a:chOff x="0" y="0"/>
          <a:chExt cx="0" cy="0"/>
        </a:xfrm>
      </p:grpSpPr>
      <p:sp>
        <p:nvSpPr>
          <p:cNvPr id="59" name="Google Shape;59;p11"/>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1"/>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11"/>
          <p:cNvGrpSpPr/>
          <p:nvPr/>
        </p:nvGrpSpPr>
        <p:grpSpPr>
          <a:xfrm>
            <a:off x="2" y="4713898"/>
            <a:ext cx="3047923" cy="429600"/>
            <a:chOff x="-73" y="4713898"/>
            <a:chExt cx="3047923" cy="429600"/>
          </a:xfrm>
        </p:grpSpPr>
        <p:sp>
          <p:nvSpPr>
            <p:cNvPr id="62" name="Google Shape;62;p11"/>
            <p:cNvSpPr/>
            <p:nvPr/>
          </p:nvSpPr>
          <p:spPr>
            <a:xfrm rot="-5400000">
              <a:off x="2452050" y="4547698"/>
              <a:ext cx="429600" cy="7620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5400000">
              <a:off x="928119" y="45476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5400000" flipH="1">
              <a:off x="1689952" y="45476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p:nvPr/>
          </p:nvSpPr>
          <p:spPr>
            <a:xfrm rot="5400000" flipH="1">
              <a:off x="166127" y="45476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11"/>
          <p:cNvSpPr txBox="1">
            <a:spLocks noGrp="1"/>
          </p:cNvSpPr>
          <p:nvPr>
            <p:ph type="title"/>
          </p:nvPr>
        </p:nvSpPr>
        <p:spPr>
          <a:xfrm>
            <a:off x="185350" y="679625"/>
            <a:ext cx="2683200" cy="10425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400" b="1">
                <a:solidFill>
                  <a:srgbClr val="212121"/>
                </a:solidFill>
              </a:defRPr>
            </a:lvl1pPr>
            <a:lvl2pPr lvl="1" algn="l">
              <a:lnSpc>
                <a:spcPct val="100000"/>
              </a:lnSpc>
              <a:spcBef>
                <a:spcPts val="0"/>
              </a:spcBef>
              <a:spcAft>
                <a:spcPts val="0"/>
              </a:spcAft>
              <a:buNone/>
              <a:defRPr sz="2400" b="1">
                <a:solidFill>
                  <a:srgbClr val="212121"/>
                </a:solidFill>
              </a:defRPr>
            </a:lvl2pPr>
            <a:lvl3pPr lvl="2" algn="l">
              <a:lnSpc>
                <a:spcPct val="100000"/>
              </a:lnSpc>
              <a:spcBef>
                <a:spcPts val="0"/>
              </a:spcBef>
              <a:spcAft>
                <a:spcPts val="0"/>
              </a:spcAft>
              <a:buNone/>
              <a:defRPr sz="2400" b="1">
                <a:solidFill>
                  <a:srgbClr val="212121"/>
                </a:solidFill>
              </a:defRPr>
            </a:lvl3pPr>
            <a:lvl4pPr lvl="3" algn="l">
              <a:lnSpc>
                <a:spcPct val="100000"/>
              </a:lnSpc>
              <a:spcBef>
                <a:spcPts val="0"/>
              </a:spcBef>
              <a:spcAft>
                <a:spcPts val="0"/>
              </a:spcAft>
              <a:buNone/>
              <a:defRPr sz="2400" b="1">
                <a:solidFill>
                  <a:srgbClr val="212121"/>
                </a:solidFill>
              </a:defRPr>
            </a:lvl4pPr>
            <a:lvl5pPr lvl="4" algn="l">
              <a:lnSpc>
                <a:spcPct val="100000"/>
              </a:lnSpc>
              <a:spcBef>
                <a:spcPts val="0"/>
              </a:spcBef>
              <a:spcAft>
                <a:spcPts val="0"/>
              </a:spcAft>
              <a:buNone/>
              <a:defRPr sz="2400" b="1">
                <a:solidFill>
                  <a:srgbClr val="212121"/>
                </a:solidFill>
              </a:defRPr>
            </a:lvl5pPr>
            <a:lvl6pPr lvl="5" algn="l">
              <a:lnSpc>
                <a:spcPct val="100000"/>
              </a:lnSpc>
              <a:spcBef>
                <a:spcPts val="0"/>
              </a:spcBef>
              <a:spcAft>
                <a:spcPts val="0"/>
              </a:spcAft>
              <a:buNone/>
              <a:defRPr sz="2400" b="1">
                <a:solidFill>
                  <a:srgbClr val="212121"/>
                </a:solidFill>
              </a:defRPr>
            </a:lvl6pPr>
            <a:lvl7pPr lvl="6" algn="l">
              <a:lnSpc>
                <a:spcPct val="100000"/>
              </a:lnSpc>
              <a:spcBef>
                <a:spcPts val="0"/>
              </a:spcBef>
              <a:spcAft>
                <a:spcPts val="0"/>
              </a:spcAft>
              <a:buNone/>
              <a:defRPr sz="2400" b="1">
                <a:solidFill>
                  <a:srgbClr val="212121"/>
                </a:solidFill>
              </a:defRPr>
            </a:lvl7pPr>
            <a:lvl8pPr lvl="7" algn="l">
              <a:lnSpc>
                <a:spcPct val="100000"/>
              </a:lnSpc>
              <a:spcBef>
                <a:spcPts val="0"/>
              </a:spcBef>
              <a:spcAft>
                <a:spcPts val="0"/>
              </a:spcAft>
              <a:buNone/>
              <a:defRPr sz="2400" b="1">
                <a:solidFill>
                  <a:srgbClr val="212121"/>
                </a:solidFill>
              </a:defRPr>
            </a:lvl8pPr>
            <a:lvl9pPr lvl="8" algn="l">
              <a:lnSpc>
                <a:spcPct val="100000"/>
              </a:lnSpc>
              <a:spcBef>
                <a:spcPts val="0"/>
              </a:spcBef>
              <a:spcAft>
                <a:spcPts val="0"/>
              </a:spcAft>
              <a:buNone/>
              <a:defRPr sz="2400" b="1">
                <a:solidFill>
                  <a:srgbClr val="212121"/>
                </a:solidFill>
              </a:defRPr>
            </a:lvl9pPr>
          </a:lstStyle>
          <a:p>
            <a:endParaRPr/>
          </a:p>
        </p:txBody>
      </p:sp>
      <p:sp>
        <p:nvSpPr>
          <p:cNvPr id="67" name="Google Shape;67;p11"/>
          <p:cNvSpPr txBox="1">
            <a:spLocks noGrp="1"/>
          </p:cNvSpPr>
          <p:nvPr>
            <p:ph type="body" idx="1"/>
          </p:nvPr>
        </p:nvSpPr>
        <p:spPr>
          <a:xfrm>
            <a:off x="185350" y="1798300"/>
            <a:ext cx="2683200" cy="25401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616161"/>
              </a:buClr>
              <a:buSzPts val="1600"/>
              <a:buChar char="●"/>
              <a:defRPr sz="1600">
                <a:solidFill>
                  <a:srgbClr val="616161"/>
                </a:solidFill>
              </a:defRPr>
            </a:lvl1pPr>
            <a:lvl2pPr marL="914400" lvl="1" indent="-317500" algn="l">
              <a:lnSpc>
                <a:spcPct val="115000"/>
              </a:lnSpc>
              <a:spcBef>
                <a:spcPts val="1600"/>
              </a:spcBef>
              <a:spcAft>
                <a:spcPts val="0"/>
              </a:spcAft>
              <a:buClr>
                <a:srgbClr val="616161"/>
              </a:buClr>
              <a:buSzPts val="1400"/>
              <a:buChar char="○"/>
              <a:defRPr sz="1400">
                <a:solidFill>
                  <a:srgbClr val="616161"/>
                </a:solidFill>
              </a:defRPr>
            </a:lvl2pPr>
            <a:lvl3pPr marL="1371600" lvl="2" indent="-317500" algn="l">
              <a:lnSpc>
                <a:spcPct val="115000"/>
              </a:lnSpc>
              <a:spcBef>
                <a:spcPts val="1600"/>
              </a:spcBef>
              <a:spcAft>
                <a:spcPts val="0"/>
              </a:spcAft>
              <a:buClr>
                <a:srgbClr val="616161"/>
              </a:buClr>
              <a:buSzPts val="1400"/>
              <a:buChar char="■"/>
              <a:defRPr sz="1400">
                <a:solidFill>
                  <a:srgbClr val="616161"/>
                </a:solidFill>
              </a:defRPr>
            </a:lvl3pPr>
            <a:lvl4pPr marL="1828800" lvl="3" indent="-317500" algn="l">
              <a:lnSpc>
                <a:spcPct val="115000"/>
              </a:lnSpc>
              <a:spcBef>
                <a:spcPts val="1600"/>
              </a:spcBef>
              <a:spcAft>
                <a:spcPts val="0"/>
              </a:spcAft>
              <a:buClr>
                <a:srgbClr val="616161"/>
              </a:buClr>
              <a:buSzPts val="1400"/>
              <a:buChar char="●"/>
              <a:defRPr sz="1400">
                <a:solidFill>
                  <a:srgbClr val="616161"/>
                </a:solidFill>
              </a:defRPr>
            </a:lvl4pPr>
            <a:lvl5pPr marL="2286000" lvl="4" indent="-317500" algn="l">
              <a:lnSpc>
                <a:spcPct val="115000"/>
              </a:lnSpc>
              <a:spcBef>
                <a:spcPts val="1600"/>
              </a:spcBef>
              <a:spcAft>
                <a:spcPts val="0"/>
              </a:spcAft>
              <a:buClr>
                <a:srgbClr val="616161"/>
              </a:buClr>
              <a:buSzPts val="1400"/>
              <a:buChar char="○"/>
              <a:defRPr sz="1400">
                <a:solidFill>
                  <a:srgbClr val="616161"/>
                </a:solidFill>
              </a:defRPr>
            </a:lvl5pPr>
            <a:lvl6pPr marL="2743200" lvl="5" indent="-317500" algn="l">
              <a:lnSpc>
                <a:spcPct val="115000"/>
              </a:lnSpc>
              <a:spcBef>
                <a:spcPts val="1600"/>
              </a:spcBef>
              <a:spcAft>
                <a:spcPts val="0"/>
              </a:spcAft>
              <a:buClr>
                <a:srgbClr val="616161"/>
              </a:buClr>
              <a:buSzPts val="1400"/>
              <a:buChar char="■"/>
              <a:defRPr sz="1400">
                <a:solidFill>
                  <a:srgbClr val="616161"/>
                </a:solidFill>
              </a:defRPr>
            </a:lvl6pPr>
            <a:lvl7pPr marL="3200400" lvl="6" indent="-317500" algn="l">
              <a:lnSpc>
                <a:spcPct val="115000"/>
              </a:lnSpc>
              <a:spcBef>
                <a:spcPts val="1600"/>
              </a:spcBef>
              <a:spcAft>
                <a:spcPts val="0"/>
              </a:spcAft>
              <a:buClr>
                <a:srgbClr val="616161"/>
              </a:buClr>
              <a:buSzPts val="1400"/>
              <a:buChar char="●"/>
              <a:defRPr sz="1400">
                <a:solidFill>
                  <a:srgbClr val="616161"/>
                </a:solidFill>
              </a:defRPr>
            </a:lvl7pPr>
            <a:lvl8pPr marL="3657600" lvl="7" indent="-317500" algn="l">
              <a:lnSpc>
                <a:spcPct val="115000"/>
              </a:lnSpc>
              <a:spcBef>
                <a:spcPts val="1600"/>
              </a:spcBef>
              <a:spcAft>
                <a:spcPts val="0"/>
              </a:spcAft>
              <a:buClr>
                <a:srgbClr val="616161"/>
              </a:buClr>
              <a:buSzPts val="1400"/>
              <a:buChar char="○"/>
              <a:defRPr sz="1400">
                <a:solidFill>
                  <a:srgbClr val="616161"/>
                </a:solidFill>
              </a:defRPr>
            </a:lvl8pPr>
            <a:lvl9pPr marL="4114800" lvl="8" indent="-317500" algn="l">
              <a:lnSpc>
                <a:spcPct val="115000"/>
              </a:lnSpc>
              <a:spcBef>
                <a:spcPts val="1600"/>
              </a:spcBef>
              <a:spcAft>
                <a:spcPts val="1600"/>
              </a:spcAft>
              <a:buClr>
                <a:srgbClr val="616161"/>
              </a:buClr>
              <a:buSzPts val="1400"/>
              <a:buChar char="■"/>
              <a:defRPr sz="1400">
                <a:solidFill>
                  <a:srgbClr val="616161"/>
                </a:solidFill>
              </a:defRPr>
            </a:lvl9pPr>
          </a:lstStyle>
          <a:p>
            <a:endParaRPr/>
          </a:p>
        </p:txBody>
      </p:sp>
      <p:sp>
        <p:nvSpPr>
          <p:cNvPr id="68" name="Google Shape;68;p1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gyéni elrendezés 2">
  <p:cSld name="AUTOLAYOUT_2">
    <p:bg>
      <p:bgPr>
        <a:solidFill>
          <a:srgbClr val="FFFFFF"/>
        </a:solidFill>
        <a:effectLst/>
      </p:bgPr>
    </p:bg>
    <p:spTree>
      <p:nvGrpSpPr>
        <p:cNvPr id="1" name="Shape 69"/>
        <p:cNvGrpSpPr/>
        <p:nvPr/>
      </p:nvGrpSpPr>
      <p:grpSpPr>
        <a:xfrm>
          <a:off x="0" y="0"/>
          <a:ext cx="0" cy="0"/>
          <a:chOff x="0" y="0"/>
          <a:chExt cx="0" cy="0"/>
        </a:xfrm>
      </p:grpSpPr>
      <p:sp>
        <p:nvSpPr>
          <p:cNvPr id="70" name="Google Shape;70;p12"/>
          <p:cNvSpPr/>
          <p:nvPr/>
        </p:nvSpPr>
        <p:spPr>
          <a:xfrm>
            <a:off x="0" y="0"/>
            <a:ext cx="91440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 name="Google Shape;71;p12"/>
          <p:cNvCxnSpPr/>
          <p:nvPr/>
        </p:nvCxnSpPr>
        <p:spPr>
          <a:xfrm>
            <a:off x="311700" y="312013"/>
            <a:ext cx="670500" cy="670200"/>
          </a:xfrm>
          <a:prstGeom prst="straightConnector1">
            <a:avLst/>
          </a:prstGeom>
          <a:noFill/>
          <a:ln w="9525" cap="flat" cmpd="sng">
            <a:solidFill>
              <a:srgbClr val="F6F2D2"/>
            </a:solidFill>
            <a:prstDash val="solid"/>
            <a:round/>
            <a:headEnd type="none" w="sm" len="sm"/>
            <a:tailEnd type="none" w="sm" len="sm"/>
          </a:ln>
        </p:spPr>
      </p:cxnSp>
      <p:sp>
        <p:nvSpPr>
          <p:cNvPr id="72" name="Google Shape;72;p12"/>
          <p:cNvSpPr txBox="1">
            <a:spLocks noGrp="1"/>
          </p:cNvSpPr>
          <p:nvPr>
            <p:ph type="title"/>
          </p:nvPr>
        </p:nvSpPr>
        <p:spPr>
          <a:xfrm>
            <a:off x="311700" y="1153900"/>
            <a:ext cx="2655000" cy="8589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a:endParaRPr/>
          </a:p>
        </p:txBody>
      </p:sp>
      <p:sp>
        <p:nvSpPr>
          <p:cNvPr id="73" name="Google Shape;73;p12"/>
          <p:cNvSpPr txBox="1">
            <a:spLocks noGrp="1"/>
          </p:cNvSpPr>
          <p:nvPr>
            <p:ph type="body" idx="1"/>
          </p:nvPr>
        </p:nvSpPr>
        <p:spPr>
          <a:xfrm>
            <a:off x="311700" y="2022050"/>
            <a:ext cx="2655000" cy="2928300"/>
          </a:xfrm>
          <a:prstGeom prst="rect">
            <a:avLst/>
          </a:prstGeom>
          <a:noFill/>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rgbClr val="F6F2D2"/>
              </a:buClr>
              <a:buSzPts val="1000"/>
              <a:buChar char="●"/>
              <a:defRPr sz="1000">
                <a:solidFill>
                  <a:srgbClr val="F6F2D2"/>
                </a:solidFill>
              </a:defRPr>
            </a:lvl1pPr>
            <a:lvl2pPr marL="914400" lvl="1" indent="-292100" algn="l">
              <a:lnSpc>
                <a:spcPct val="115000"/>
              </a:lnSpc>
              <a:spcBef>
                <a:spcPts val="1600"/>
              </a:spcBef>
              <a:spcAft>
                <a:spcPts val="0"/>
              </a:spcAft>
              <a:buClr>
                <a:srgbClr val="F6F2D2"/>
              </a:buClr>
              <a:buSzPts val="1000"/>
              <a:buChar char="○"/>
              <a:defRPr sz="1000">
                <a:solidFill>
                  <a:srgbClr val="F6F2D2"/>
                </a:solidFill>
              </a:defRPr>
            </a:lvl2pPr>
            <a:lvl3pPr marL="1371600" lvl="2" indent="-292100" algn="l">
              <a:lnSpc>
                <a:spcPct val="115000"/>
              </a:lnSpc>
              <a:spcBef>
                <a:spcPts val="1600"/>
              </a:spcBef>
              <a:spcAft>
                <a:spcPts val="0"/>
              </a:spcAft>
              <a:buClr>
                <a:srgbClr val="F6F2D2"/>
              </a:buClr>
              <a:buSzPts val="1000"/>
              <a:buChar char="■"/>
              <a:defRPr sz="1000">
                <a:solidFill>
                  <a:srgbClr val="F6F2D2"/>
                </a:solidFill>
              </a:defRPr>
            </a:lvl3pPr>
            <a:lvl4pPr marL="1828800" lvl="3" indent="-292100" algn="l">
              <a:lnSpc>
                <a:spcPct val="115000"/>
              </a:lnSpc>
              <a:spcBef>
                <a:spcPts val="1600"/>
              </a:spcBef>
              <a:spcAft>
                <a:spcPts val="0"/>
              </a:spcAft>
              <a:buClr>
                <a:srgbClr val="F6F2D2"/>
              </a:buClr>
              <a:buSzPts val="1000"/>
              <a:buChar char="●"/>
              <a:defRPr sz="1000">
                <a:solidFill>
                  <a:srgbClr val="F6F2D2"/>
                </a:solidFill>
              </a:defRPr>
            </a:lvl4pPr>
            <a:lvl5pPr marL="2286000" lvl="4" indent="-292100" algn="l">
              <a:lnSpc>
                <a:spcPct val="115000"/>
              </a:lnSpc>
              <a:spcBef>
                <a:spcPts val="1600"/>
              </a:spcBef>
              <a:spcAft>
                <a:spcPts val="0"/>
              </a:spcAft>
              <a:buClr>
                <a:srgbClr val="F6F2D2"/>
              </a:buClr>
              <a:buSzPts val="1000"/>
              <a:buChar char="○"/>
              <a:defRPr sz="1000">
                <a:solidFill>
                  <a:srgbClr val="F6F2D2"/>
                </a:solidFill>
              </a:defRPr>
            </a:lvl5pPr>
            <a:lvl6pPr marL="2743200" lvl="5" indent="-292100" algn="l">
              <a:lnSpc>
                <a:spcPct val="115000"/>
              </a:lnSpc>
              <a:spcBef>
                <a:spcPts val="1600"/>
              </a:spcBef>
              <a:spcAft>
                <a:spcPts val="0"/>
              </a:spcAft>
              <a:buClr>
                <a:srgbClr val="F6F2D2"/>
              </a:buClr>
              <a:buSzPts val="1000"/>
              <a:buChar char="■"/>
              <a:defRPr sz="1000">
                <a:solidFill>
                  <a:srgbClr val="F6F2D2"/>
                </a:solidFill>
              </a:defRPr>
            </a:lvl6pPr>
            <a:lvl7pPr marL="3200400" lvl="6" indent="-292100" algn="l">
              <a:lnSpc>
                <a:spcPct val="115000"/>
              </a:lnSpc>
              <a:spcBef>
                <a:spcPts val="1600"/>
              </a:spcBef>
              <a:spcAft>
                <a:spcPts val="0"/>
              </a:spcAft>
              <a:buClr>
                <a:srgbClr val="F6F2D2"/>
              </a:buClr>
              <a:buSzPts val="1000"/>
              <a:buChar char="●"/>
              <a:defRPr sz="1000">
                <a:solidFill>
                  <a:srgbClr val="F6F2D2"/>
                </a:solidFill>
              </a:defRPr>
            </a:lvl7pPr>
            <a:lvl8pPr marL="3657600" lvl="7" indent="-292100" algn="l">
              <a:lnSpc>
                <a:spcPct val="115000"/>
              </a:lnSpc>
              <a:spcBef>
                <a:spcPts val="1600"/>
              </a:spcBef>
              <a:spcAft>
                <a:spcPts val="0"/>
              </a:spcAft>
              <a:buClr>
                <a:srgbClr val="F6F2D2"/>
              </a:buClr>
              <a:buSzPts val="1000"/>
              <a:buChar char="○"/>
              <a:defRPr sz="1000">
                <a:solidFill>
                  <a:srgbClr val="F6F2D2"/>
                </a:solidFill>
              </a:defRPr>
            </a:lvl8pPr>
            <a:lvl9pPr marL="4114800" lvl="8" indent="-292100" algn="l">
              <a:lnSpc>
                <a:spcPct val="115000"/>
              </a:lnSpc>
              <a:spcBef>
                <a:spcPts val="1600"/>
              </a:spcBef>
              <a:spcAft>
                <a:spcPts val="1600"/>
              </a:spcAft>
              <a:buClr>
                <a:srgbClr val="F6F2D2"/>
              </a:buClr>
              <a:buSzPts val="1000"/>
              <a:buChar char="■"/>
              <a:defRPr sz="1000">
                <a:solidFill>
                  <a:srgbClr val="F6F2D2"/>
                </a:solidFill>
              </a:defRPr>
            </a:lvl9pPr>
          </a:lstStyle>
          <a:p>
            <a:endParaRPr/>
          </a:p>
        </p:txBody>
      </p:sp>
      <p:sp>
        <p:nvSpPr>
          <p:cNvPr id="74" name="Google Shape;74;p1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gyéni elrendezés 3">
  <p:cSld name="AUTOLAYOUT_3">
    <p:bg>
      <p:bgPr>
        <a:solidFill>
          <a:srgbClr val="FFFFFF"/>
        </a:solidFill>
        <a:effectLst/>
      </p:bgPr>
    </p:bg>
    <p:spTree>
      <p:nvGrpSpPr>
        <p:cNvPr id="1" name="Shape 75"/>
        <p:cNvGrpSpPr/>
        <p:nvPr/>
      </p:nvGrpSpPr>
      <p:grpSpPr>
        <a:xfrm>
          <a:off x="0" y="0"/>
          <a:ext cx="0" cy="0"/>
          <a:chOff x="0" y="0"/>
          <a:chExt cx="0" cy="0"/>
        </a:xfrm>
      </p:grpSpPr>
      <p:sp>
        <p:nvSpPr>
          <p:cNvPr id="76" name="Google Shape;76;p13"/>
          <p:cNvSpPr/>
          <p:nvPr/>
        </p:nvSpPr>
        <p:spPr>
          <a:xfrm>
            <a:off x="0" y="0"/>
            <a:ext cx="91440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 name="Google Shape;77;p13"/>
          <p:cNvCxnSpPr/>
          <p:nvPr/>
        </p:nvCxnSpPr>
        <p:spPr>
          <a:xfrm>
            <a:off x="311700" y="312013"/>
            <a:ext cx="670500" cy="670200"/>
          </a:xfrm>
          <a:prstGeom prst="straightConnector1">
            <a:avLst/>
          </a:prstGeom>
          <a:noFill/>
          <a:ln w="9525" cap="flat" cmpd="sng">
            <a:solidFill>
              <a:srgbClr val="F6F2D2"/>
            </a:solidFill>
            <a:prstDash val="solid"/>
            <a:round/>
            <a:headEnd type="none" w="sm" len="sm"/>
            <a:tailEnd type="none" w="sm" len="sm"/>
          </a:ln>
        </p:spPr>
      </p:cxnSp>
      <p:sp>
        <p:nvSpPr>
          <p:cNvPr id="78" name="Google Shape;78;p13"/>
          <p:cNvSpPr txBox="1">
            <a:spLocks noGrp="1"/>
          </p:cNvSpPr>
          <p:nvPr>
            <p:ph type="title"/>
          </p:nvPr>
        </p:nvSpPr>
        <p:spPr>
          <a:xfrm>
            <a:off x="311700" y="1153900"/>
            <a:ext cx="2655000" cy="8589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a:endParaRPr/>
          </a:p>
        </p:txBody>
      </p:sp>
      <p:sp>
        <p:nvSpPr>
          <p:cNvPr id="79" name="Google Shape;79;p13"/>
          <p:cNvSpPr txBox="1">
            <a:spLocks noGrp="1"/>
          </p:cNvSpPr>
          <p:nvPr>
            <p:ph type="body" idx="1"/>
          </p:nvPr>
        </p:nvSpPr>
        <p:spPr>
          <a:xfrm>
            <a:off x="311700" y="2022050"/>
            <a:ext cx="2655000" cy="2928300"/>
          </a:xfrm>
          <a:prstGeom prst="rect">
            <a:avLst/>
          </a:prstGeom>
          <a:noFill/>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rgbClr val="F6F2D2"/>
              </a:buClr>
              <a:buSzPts val="1000"/>
              <a:buChar char="●"/>
              <a:defRPr sz="1000">
                <a:solidFill>
                  <a:srgbClr val="F6F2D2"/>
                </a:solidFill>
              </a:defRPr>
            </a:lvl1pPr>
            <a:lvl2pPr marL="914400" lvl="1" indent="-292100" algn="l">
              <a:lnSpc>
                <a:spcPct val="115000"/>
              </a:lnSpc>
              <a:spcBef>
                <a:spcPts val="1600"/>
              </a:spcBef>
              <a:spcAft>
                <a:spcPts val="0"/>
              </a:spcAft>
              <a:buClr>
                <a:srgbClr val="F6F2D2"/>
              </a:buClr>
              <a:buSzPts val="1000"/>
              <a:buChar char="○"/>
              <a:defRPr sz="1000">
                <a:solidFill>
                  <a:srgbClr val="F6F2D2"/>
                </a:solidFill>
              </a:defRPr>
            </a:lvl2pPr>
            <a:lvl3pPr marL="1371600" lvl="2" indent="-292100" algn="l">
              <a:lnSpc>
                <a:spcPct val="115000"/>
              </a:lnSpc>
              <a:spcBef>
                <a:spcPts val="1600"/>
              </a:spcBef>
              <a:spcAft>
                <a:spcPts val="0"/>
              </a:spcAft>
              <a:buClr>
                <a:srgbClr val="F6F2D2"/>
              </a:buClr>
              <a:buSzPts val="1000"/>
              <a:buChar char="■"/>
              <a:defRPr sz="1000">
                <a:solidFill>
                  <a:srgbClr val="F6F2D2"/>
                </a:solidFill>
              </a:defRPr>
            </a:lvl3pPr>
            <a:lvl4pPr marL="1828800" lvl="3" indent="-292100" algn="l">
              <a:lnSpc>
                <a:spcPct val="115000"/>
              </a:lnSpc>
              <a:spcBef>
                <a:spcPts val="1600"/>
              </a:spcBef>
              <a:spcAft>
                <a:spcPts val="0"/>
              </a:spcAft>
              <a:buClr>
                <a:srgbClr val="F6F2D2"/>
              </a:buClr>
              <a:buSzPts val="1000"/>
              <a:buChar char="●"/>
              <a:defRPr sz="1000">
                <a:solidFill>
                  <a:srgbClr val="F6F2D2"/>
                </a:solidFill>
              </a:defRPr>
            </a:lvl4pPr>
            <a:lvl5pPr marL="2286000" lvl="4" indent="-292100" algn="l">
              <a:lnSpc>
                <a:spcPct val="115000"/>
              </a:lnSpc>
              <a:spcBef>
                <a:spcPts val="1600"/>
              </a:spcBef>
              <a:spcAft>
                <a:spcPts val="0"/>
              </a:spcAft>
              <a:buClr>
                <a:srgbClr val="F6F2D2"/>
              </a:buClr>
              <a:buSzPts val="1000"/>
              <a:buChar char="○"/>
              <a:defRPr sz="1000">
                <a:solidFill>
                  <a:srgbClr val="F6F2D2"/>
                </a:solidFill>
              </a:defRPr>
            </a:lvl5pPr>
            <a:lvl6pPr marL="2743200" lvl="5" indent="-292100" algn="l">
              <a:lnSpc>
                <a:spcPct val="115000"/>
              </a:lnSpc>
              <a:spcBef>
                <a:spcPts val="1600"/>
              </a:spcBef>
              <a:spcAft>
                <a:spcPts val="0"/>
              </a:spcAft>
              <a:buClr>
                <a:srgbClr val="F6F2D2"/>
              </a:buClr>
              <a:buSzPts val="1000"/>
              <a:buChar char="■"/>
              <a:defRPr sz="1000">
                <a:solidFill>
                  <a:srgbClr val="F6F2D2"/>
                </a:solidFill>
              </a:defRPr>
            </a:lvl6pPr>
            <a:lvl7pPr marL="3200400" lvl="6" indent="-292100" algn="l">
              <a:lnSpc>
                <a:spcPct val="115000"/>
              </a:lnSpc>
              <a:spcBef>
                <a:spcPts val="1600"/>
              </a:spcBef>
              <a:spcAft>
                <a:spcPts val="0"/>
              </a:spcAft>
              <a:buClr>
                <a:srgbClr val="F6F2D2"/>
              </a:buClr>
              <a:buSzPts val="1000"/>
              <a:buChar char="●"/>
              <a:defRPr sz="1000">
                <a:solidFill>
                  <a:srgbClr val="F6F2D2"/>
                </a:solidFill>
              </a:defRPr>
            </a:lvl7pPr>
            <a:lvl8pPr marL="3657600" lvl="7" indent="-292100" algn="l">
              <a:lnSpc>
                <a:spcPct val="115000"/>
              </a:lnSpc>
              <a:spcBef>
                <a:spcPts val="1600"/>
              </a:spcBef>
              <a:spcAft>
                <a:spcPts val="0"/>
              </a:spcAft>
              <a:buClr>
                <a:srgbClr val="F6F2D2"/>
              </a:buClr>
              <a:buSzPts val="1000"/>
              <a:buChar char="○"/>
              <a:defRPr sz="1000">
                <a:solidFill>
                  <a:srgbClr val="F6F2D2"/>
                </a:solidFill>
              </a:defRPr>
            </a:lvl8pPr>
            <a:lvl9pPr marL="4114800" lvl="8" indent="-292100" algn="l">
              <a:lnSpc>
                <a:spcPct val="115000"/>
              </a:lnSpc>
              <a:spcBef>
                <a:spcPts val="1600"/>
              </a:spcBef>
              <a:spcAft>
                <a:spcPts val="1600"/>
              </a:spcAft>
              <a:buClr>
                <a:srgbClr val="F6F2D2"/>
              </a:buClr>
              <a:buSzPts val="1000"/>
              <a:buChar char="■"/>
              <a:defRPr sz="1000">
                <a:solidFill>
                  <a:srgbClr val="F6F2D2"/>
                </a:solidFill>
              </a:defRPr>
            </a:lvl9pPr>
          </a:lstStyle>
          <a:p>
            <a:endParaRPr/>
          </a:p>
        </p:txBody>
      </p:sp>
      <p:sp>
        <p:nvSpPr>
          <p:cNvPr id="80" name="Google Shape;80;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8" name="Google Shape;18;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u"/>
              <a:t>‹#›</a:t>
            </a:fld>
            <a:endParaRPr/>
          </a:p>
        </p:txBody>
      </p:sp>
      <p:pic>
        <p:nvPicPr>
          <p:cNvPr id="19" name="Google Shape;19;p3"/>
          <p:cNvPicPr preferRelativeResize="0"/>
          <p:nvPr/>
        </p:nvPicPr>
        <p:blipFill>
          <a:blip r:embed="rId2">
            <a:alphaModFix/>
          </a:blip>
          <a:stretch>
            <a:fillRect/>
          </a:stretch>
        </p:blipFill>
        <p:spPr>
          <a:xfrm>
            <a:off x="8000971" y="104087"/>
            <a:ext cx="962250" cy="4272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4"/>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title"/>
          </p:nvPr>
        </p:nvSpPr>
        <p:spPr>
          <a:xfrm>
            <a:off x="98250" y="16350"/>
            <a:ext cx="7803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4" name="Google Shape;24;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pic>
        <p:nvPicPr>
          <p:cNvPr id="25" name="Google Shape;25;p4"/>
          <p:cNvPicPr preferRelativeResize="0"/>
          <p:nvPr/>
        </p:nvPicPr>
        <p:blipFill>
          <a:blip r:embed="rId2">
            <a:alphaModFix/>
          </a:blip>
          <a:stretch>
            <a:fillRect/>
          </a:stretch>
        </p:blipFill>
        <p:spPr>
          <a:xfrm>
            <a:off x="8000971" y="104087"/>
            <a:ext cx="962250" cy="427225"/>
          </a:xfrm>
          <a:prstGeom prst="rect">
            <a:avLst/>
          </a:prstGeom>
          <a:noFill/>
          <a:ln>
            <a:noFill/>
          </a:ln>
        </p:spPr>
      </p:pic>
      <p:sp>
        <p:nvSpPr>
          <p:cNvPr id="26" name="Google Shape;26;p4"/>
          <p:cNvSpPr txBox="1">
            <a:spLocks noGrp="1"/>
          </p:cNvSpPr>
          <p:nvPr>
            <p:ph type="body" idx="1"/>
          </p:nvPr>
        </p:nvSpPr>
        <p:spPr>
          <a:xfrm>
            <a:off x="460950" y="937050"/>
            <a:ext cx="8222100" cy="3706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5"/>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5"/>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32" name="Google Shape;32;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pic>
        <p:nvPicPr>
          <p:cNvPr id="33" name="Google Shape;33;p5"/>
          <p:cNvPicPr preferRelativeResize="0"/>
          <p:nvPr/>
        </p:nvPicPr>
        <p:blipFill>
          <a:blip r:embed="rId2">
            <a:alphaModFix/>
          </a:blip>
          <a:stretch>
            <a:fillRect/>
          </a:stretch>
        </p:blipFill>
        <p:spPr>
          <a:xfrm>
            <a:off x="8000971" y="104087"/>
            <a:ext cx="962250" cy="4272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36" name="Google Shape;36;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u"/>
              <a:t>‹#›</a:t>
            </a:fld>
            <a:endParaRPr/>
          </a:p>
        </p:txBody>
      </p:sp>
      <p:pic>
        <p:nvPicPr>
          <p:cNvPr id="37" name="Google Shape;37;p6"/>
          <p:cNvPicPr preferRelativeResize="0"/>
          <p:nvPr/>
        </p:nvPicPr>
        <p:blipFill>
          <a:blip r:embed="rId2">
            <a:alphaModFix/>
          </a:blip>
          <a:stretch>
            <a:fillRect/>
          </a:stretch>
        </p:blipFill>
        <p:spPr>
          <a:xfrm>
            <a:off x="8000971" y="104087"/>
            <a:ext cx="962250" cy="4272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7"/>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2" name="Google Shape;42;p7"/>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u"/>
              <a:t>‹#›</a:t>
            </a:fld>
            <a:endParaRPr/>
          </a:p>
        </p:txBody>
      </p:sp>
      <p:pic>
        <p:nvPicPr>
          <p:cNvPr id="45" name="Google Shape;45;p7"/>
          <p:cNvPicPr preferRelativeResize="0"/>
          <p:nvPr/>
        </p:nvPicPr>
        <p:blipFill>
          <a:blip r:embed="rId2">
            <a:alphaModFix/>
          </a:blip>
          <a:stretch>
            <a:fillRect/>
          </a:stretch>
        </p:blipFill>
        <p:spPr>
          <a:xfrm>
            <a:off x="8000971" y="104087"/>
            <a:ext cx="962250" cy="4272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8"/>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0" name="Google Shape;50;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u"/>
              <a:t>‹#›</a:t>
            </a:fld>
            <a:endParaRPr/>
          </a:p>
        </p:txBody>
      </p:sp>
      <p:pic>
        <p:nvPicPr>
          <p:cNvPr id="51" name="Google Shape;51;p8"/>
          <p:cNvPicPr preferRelativeResize="0"/>
          <p:nvPr/>
        </p:nvPicPr>
        <p:blipFill>
          <a:blip r:embed="rId2">
            <a:alphaModFix/>
          </a:blip>
          <a:stretch>
            <a:fillRect/>
          </a:stretch>
        </p:blipFill>
        <p:spPr>
          <a:xfrm>
            <a:off x="7752946" y="4706562"/>
            <a:ext cx="962250" cy="4272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9"/>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4" name="Google Shape;54;p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07376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Droid Sans"/>
              <a:buNone/>
              <a:defRPr sz="3200">
                <a:solidFill>
                  <a:schemeClr val="lt1"/>
                </a:solidFill>
                <a:latin typeface="Droid Sans"/>
                <a:ea typeface="Droid Sans"/>
                <a:cs typeface="Droid Sans"/>
                <a:sym typeface="Droid Sans"/>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Droid Sans"/>
              <a:buChar char="●"/>
              <a:defRPr sz="1800">
                <a:solidFill>
                  <a:schemeClr val="lt2"/>
                </a:solidFill>
                <a:latin typeface="Droid Sans"/>
                <a:ea typeface="Droid Sans"/>
                <a:cs typeface="Droid Sans"/>
                <a:sym typeface="Droid Sans"/>
              </a:defRPr>
            </a:lvl1pPr>
            <a:lvl2pPr marL="914400" lvl="1"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2pPr>
            <a:lvl3pPr marL="1371600" lvl="2"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3pPr>
            <a:lvl4pPr marL="1828800" lvl="3"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4pPr>
            <a:lvl5pPr marL="2286000" lvl="4"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5pPr>
            <a:lvl6pPr marL="2743200" lvl="5"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6pPr>
            <a:lvl7pPr marL="3200400" lvl="6"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7pPr>
            <a:lvl8pPr marL="3657600" lvl="7"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8pPr>
            <a:lvl9pPr marL="4114800" lvl="8" indent="-317500">
              <a:lnSpc>
                <a:spcPct val="115000"/>
              </a:lnSpc>
              <a:spcBef>
                <a:spcPts val="1600"/>
              </a:spcBef>
              <a:spcAft>
                <a:spcPts val="1600"/>
              </a:spcAft>
              <a:buClr>
                <a:schemeClr val="lt2"/>
              </a:buClr>
              <a:buSzPts val="1400"/>
              <a:buFont typeface="Droid Sans"/>
              <a:buChar char="■"/>
              <a:defRPr>
                <a:solidFill>
                  <a:schemeClr val="lt2"/>
                </a:solidFill>
                <a:latin typeface="Droid Sans"/>
                <a:ea typeface="Droid Sans"/>
                <a:cs typeface="Droid Sans"/>
                <a:sym typeface="Droid Sans"/>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h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ctrTitle"/>
          </p:nvPr>
        </p:nvSpPr>
        <p:spPr>
          <a:xfrm>
            <a:off x="3786575" y="429925"/>
            <a:ext cx="4834200" cy="359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Introduction to Water Skyball sport</a:t>
            </a:r>
            <a:endParaRPr/>
          </a:p>
          <a:p>
            <a:pPr marL="0" lvl="0" indent="0" algn="l" rtl="0">
              <a:spcBef>
                <a:spcPts val="0"/>
              </a:spcBef>
              <a:spcAft>
                <a:spcPts val="0"/>
              </a:spcAft>
              <a:buNone/>
            </a:pPr>
            <a:r>
              <a:rPr lang="hu"/>
              <a:t>Part I</a:t>
            </a:r>
            <a:endParaRPr/>
          </a:p>
        </p:txBody>
      </p:sp>
      <p:pic>
        <p:nvPicPr>
          <p:cNvPr id="2" name="Kép 1" descr="A képen szöveg látható&#10;&#10;Automatikusan generált leírás">
            <a:extLst>
              <a:ext uri="{FF2B5EF4-FFF2-40B4-BE49-F238E27FC236}">
                <a16:creationId xmlns:a16="http://schemas.microsoft.com/office/drawing/2014/main" id="{2FB590BE-0475-5F60-D0C5-45D9BC76BA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30162"/>
            <a:ext cx="2953545" cy="618380"/>
          </a:xfrm>
          <a:prstGeom prst="rect">
            <a:avLst/>
          </a:prstGeom>
          <a:noFill/>
          <a:ln>
            <a:noFill/>
          </a:ln>
        </p:spPr>
      </p:pic>
      <p:pic>
        <p:nvPicPr>
          <p:cNvPr id="3" name="Kép 2">
            <a:extLst>
              <a:ext uri="{FF2B5EF4-FFF2-40B4-BE49-F238E27FC236}">
                <a16:creationId xmlns:a16="http://schemas.microsoft.com/office/drawing/2014/main" id="{7FAC3207-9298-35F4-D858-30568768FA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1690" y="4230161"/>
            <a:ext cx="1108710" cy="6183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98250" y="16350"/>
            <a:ext cx="7803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Unique goals</a:t>
            </a:r>
            <a:endParaRPr/>
          </a:p>
        </p:txBody>
      </p:sp>
      <p:sp>
        <p:nvSpPr>
          <p:cNvPr id="145" name="Google Shape;145;p23"/>
          <p:cNvSpPr txBox="1">
            <a:spLocks noGrp="1"/>
          </p:cNvSpPr>
          <p:nvPr>
            <p:ph type="body" idx="1"/>
          </p:nvPr>
        </p:nvSpPr>
        <p:spPr>
          <a:xfrm>
            <a:off x="460950" y="937050"/>
            <a:ext cx="3849000" cy="37065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457200" lvl="0" indent="-342900" algn="l" rtl="0">
              <a:spcBef>
                <a:spcPts val="1600"/>
              </a:spcBef>
              <a:spcAft>
                <a:spcPts val="0"/>
              </a:spcAft>
              <a:buSzPts val="1800"/>
              <a:buChar char="●"/>
            </a:pPr>
            <a:r>
              <a:rPr lang="hu"/>
              <a:t>Unique, goal-in-goal solution</a:t>
            </a:r>
            <a:endParaRPr/>
          </a:p>
          <a:p>
            <a:pPr marL="457200" lvl="0" indent="-342900" algn="l" rtl="0">
              <a:spcBef>
                <a:spcPts val="0"/>
              </a:spcBef>
              <a:spcAft>
                <a:spcPts val="0"/>
              </a:spcAft>
              <a:buSzPts val="1800"/>
              <a:buChar char="●"/>
            </a:pPr>
            <a:r>
              <a:rPr lang="hu"/>
              <a:t>4 metres wide, split goal</a:t>
            </a:r>
            <a:endParaRPr/>
          </a:p>
          <a:p>
            <a:pPr marL="457200" lvl="0" indent="-342900" algn="l" rtl="0">
              <a:spcBef>
                <a:spcPts val="0"/>
              </a:spcBef>
              <a:spcAft>
                <a:spcPts val="0"/>
              </a:spcAft>
              <a:buSzPts val="1800"/>
              <a:buChar char="●"/>
            </a:pPr>
            <a:r>
              <a:rPr lang="hu"/>
              <a:t>With 1-2-1 metres sections</a:t>
            </a:r>
            <a:endParaRPr/>
          </a:p>
          <a:p>
            <a:pPr marL="457200" lvl="0" indent="-342900" algn="l" rtl="0">
              <a:spcBef>
                <a:spcPts val="0"/>
              </a:spcBef>
              <a:spcAft>
                <a:spcPts val="0"/>
              </a:spcAft>
              <a:buSzPts val="1800"/>
              <a:buChar char="●"/>
            </a:pPr>
            <a:r>
              <a:rPr lang="hu"/>
              <a:t>Goals can be acquired from different zones</a:t>
            </a:r>
            <a:endParaRPr/>
          </a:p>
          <a:p>
            <a:pPr marL="457200" lvl="0" indent="-342900" algn="l" rtl="0">
              <a:spcBef>
                <a:spcPts val="0"/>
              </a:spcBef>
              <a:spcAft>
                <a:spcPts val="0"/>
              </a:spcAft>
              <a:buSzPts val="1800"/>
              <a:buChar char="●"/>
            </a:pPr>
            <a:r>
              <a:rPr lang="hu"/>
              <a:t>For different points (1, 2, or 4 points)</a:t>
            </a:r>
            <a:endParaRPr/>
          </a:p>
          <a:p>
            <a:pPr marL="0" lvl="0" indent="0" algn="l" rtl="0">
              <a:spcBef>
                <a:spcPts val="1600"/>
              </a:spcBef>
              <a:spcAft>
                <a:spcPts val="1600"/>
              </a:spcAft>
              <a:buNone/>
            </a:pPr>
            <a:endParaRPr/>
          </a:p>
        </p:txBody>
      </p:sp>
      <p:pic>
        <p:nvPicPr>
          <p:cNvPr id="146" name="Google Shape;146;p23"/>
          <p:cNvPicPr preferRelativeResize="0"/>
          <p:nvPr/>
        </p:nvPicPr>
        <p:blipFill>
          <a:blip r:embed="rId3">
            <a:alphaModFix/>
          </a:blip>
          <a:stretch>
            <a:fillRect/>
          </a:stretch>
        </p:blipFill>
        <p:spPr>
          <a:xfrm>
            <a:off x="4458725" y="1473875"/>
            <a:ext cx="4319576" cy="2195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98250" y="16350"/>
            <a:ext cx="7803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Unique ball technique</a:t>
            </a:r>
            <a:endParaRPr/>
          </a:p>
        </p:txBody>
      </p:sp>
      <p:sp>
        <p:nvSpPr>
          <p:cNvPr id="152" name="Google Shape;152;p24"/>
          <p:cNvSpPr txBox="1">
            <a:spLocks noGrp="1"/>
          </p:cNvSpPr>
          <p:nvPr>
            <p:ph type="body" idx="1"/>
          </p:nvPr>
        </p:nvSpPr>
        <p:spPr>
          <a:xfrm>
            <a:off x="460950" y="937050"/>
            <a:ext cx="8222100" cy="37065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hu" sz="1900"/>
              <a:t>One-handed throw</a:t>
            </a:r>
            <a:endParaRPr sz="1900"/>
          </a:p>
          <a:p>
            <a:pPr marL="457200" lvl="0" indent="-349250" algn="l" rtl="0">
              <a:spcBef>
                <a:spcPts val="0"/>
              </a:spcBef>
              <a:spcAft>
                <a:spcPts val="0"/>
              </a:spcAft>
              <a:buSzPts val="1900"/>
              <a:buChar char="●"/>
            </a:pPr>
            <a:r>
              <a:rPr lang="hu" sz="1900"/>
              <a:t>Gripping the ball is not allowed </a:t>
            </a:r>
            <a:endParaRPr sz="1900"/>
          </a:p>
          <a:p>
            <a:pPr marL="457200" lvl="0" indent="-349250" algn="l" rtl="0">
              <a:spcBef>
                <a:spcPts val="0"/>
              </a:spcBef>
              <a:spcAft>
                <a:spcPts val="0"/>
              </a:spcAft>
              <a:buSzPts val="1900"/>
              <a:buChar char="●"/>
            </a:pPr>
            <a:r>
              <a:rPr lang="hu" sz="1900"/>
              <a:t>The throwing technique requires focus on the whole body </a:t>
            </a:r>
            <a:endParaRPr sz="1900"/>
          </a:p>
          <a:p>
            <a:pPr marL="457200" lvl="0" indent="-349250" algn="l" rtl="0">
              <a:spcBef>
                <a:spcPts val="0"/>
              </a:spcBef>
              <a:spcAft>
                <a:spcPts val="0"/>
              </a:spcAft>
              <a:buSzPts val="1900"/>
              <a:buChar char="●"/>
            </a:pPr>
            <a:r>
              <a:rPr lang="hu" sz="1900"/>
              <a:t>The invested work prevails instead of physical advantages</a:t>
            </a:r>
            <a:endParaRPr sz="1900"/>
          </a:p>
          <a:p>
            <a:pPr marL="0" lvl="0" indent="0" algn="l" rtl="0">
              <a:spcBef>
                <a:spcPts val="1600"/>
              </a:spcBef>
              <a:spcAft>
                <a:spcPts val="1600"/>
              </a:spcAft>
              <a:buNone/>
            </a:pPr>
            <a:endParaRPr/>
          </a:p>
        </p:txBody>
      </p:sp>
      <p:pic>
        <p:nvPicPr>
          <p:cNvPr id="153" name="Google Shape;153;p24"/>
          <p:cNvPicPr preferRelativeResize="0"/>
          <p:nvPr/>
        </p:nvPicPr>
        <p:blipFill>
          <a:blip r:embed="rId3">
            <a:alphaModFix/>
          </a:blip>
          <a:stretch>
            <a:fillRect/>
          </a:stretch>
        </p:blipFill>
        <p:spPr>
          <a:xfrm>
            <a:off x="1979950" y="2632600"/>
            <a:ext cx="6703100" cy="2010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98250" y="16350"/>
            <a:ext cx="7803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Non-contact sport</a:t>
            </a:r>
            <a:endParaRPr/>
          </a:p>
        </p:txBody>
      </p:sp>
      <p:sp>
        <p:nvSpPr>
          <p:cNvPr id="159" name="Google Shape;159;p25"/>
          <p:cNvSpPr txBox="1">
            <a:spLocks noGrp="1"/>
          </p:cNvSpPr>
          <p:nvPr>
            <p:ph type="body" idx="1"/>
          </p:nvPr>
        </p:nvSpPr>
        <p:spPr>
          <a:xfrm>
            <a:off x="460950" y="937050"/>
            <a:ext cx="8222100" cy="3706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hu" sz="1700"/>
              <a:t>Sport without physical contact instead of body against body fight</a:t>
            </a:r>
            <a:endParaRPr sz="1700"/>
          </a:p>
          <a:p>
            <a:pPr marL="457200" lvl="0" indent="-336550" algn="l" rtl="0">
              <a:spcBef>
                <a:spcPts val="0"/>
              </a:spcBef>
              <a:spcAft>
                <a:spcPts val="0"/>
              </a:spcAft>
              <a:buSzPts val="1700"/>
              <a:buChar char="●"/>
            </a:pPr>
            <a:r>
              <a:rPr lang="hu" sz="1700"/>
              <a:t>The successful game requires agility, speed, tactics, and situation awareness</a:t>
            </a:r>
            <a:endParaRPr sz="1700"/>
          </a:p>
          <a:p>
            <a:pPr marL="457200" lvl="0" indent="-336550" algn="l" rtl="0">
              <a:spcBef>
                <a:spcPts val="0"/>
              </a:spcBef>
              <a:spcAft>
                <a:spcPts val="0"/>
              </a:spcAft>
              <a:buSzPts val="1700"/>
              <a:buChar char="●"/>
            </a:pPr>
            <a:r>
              <a:rPr lang="hu" sz="1700"/>
              <a:t>Touching other players is strictly forbidden and it entails a penalty </a:t>
            </a:r>
            <a:endParaRPr sz="1700"/>
          </a:p>
          <a:p>
            <a:pPr marL="457200" lvl="0" indent="-336550" algn="l" rtl="0">
              <a:spcBef>
                <a:spcPts val="0"/>
              </a:spcBef>
              <a:spcAft>
                <a:spcPts val="0"/>
              </a:spcAft>
              <a:buSzPts val="1700"/>
              <a:buChar char="●"/>
            </a:pPr>
            <a:r>
              <a:rPr lang="hu" sz="1700"/>
              <a:t>The risk of injury is minimal, players can hardly get injured during the games. </a:t>
            </a:r>
            <a:endParaRPr sz="1700"/>
          </a:p>
          <a:p>
            <a:pPr marL="457200" lvl="0" indent="-336550" algn="l" rtl="0">
              <a:spcBef>
                <a:spcPts val="0"/>
              </a:spcBef>
              <a:spcAft>
                <a:spcPts val="0"/>
              </a:spcAft>
              <a:buSzPts val="1700"/>
              <a:buChar char="●"/>
            </a:pPr>
            <a:r>
              <a:rPr lang="hu" sz="1700"/>
              <a:t>Players do not have to fear from sports injuries. This makes WSB a preferred sport for children.</a:t>
            </a:r>
            <a:endParaRPr sz="1700"/>
          </a:p>
          <a:p>
            <a:pPr marL="0" lvl="0" indent="0" algn="l" rtl="0">
              <a:spcBef>
                <a:spcPts val="1600"/>
              </a:spcBef>
              <a:spcAft>
                <a:spcPts val="1600"/>
              </a:spcAft>
              <a:buNone/>
            </a:pPr>
            <a:endParaRPr/>
          </a:p>
        </p:txBody>
      </p:sp>
      <p:pic>
        <p:nvPicPr>
          <p:cNvPr id="160" name="Google Shape;160;p25"/>
          <p:cNvPicPr preferRelativeResize="0"/>
          <p:nvPr/>
        </p:nvPicPr>
        <p:blipFill>
          <a:blip r:embed="rId3">
            <a:alphaModFix/>
          </a:blip>
          <a:stretch>
            <a:fillRect/>
          </a:stretch>
        </p:blipFill>
        <p:spPr>
          <a:xfrm>
            <a:off x="1309113" y="2839674"/>
            <a:ext cx="7373926" cy="18038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6"/>
          <p:cNvPicPr preferRelativeResize="0"/>
          <p:nvPr/>
        </p:nvPicPr>
        <p:blipFill rotWithShape="1">
          <a:blip r:embed="rId3">
            <a:alphaModFix/>
          </a:blip>
          <a:srcRect l="11989" r="11982"/>
          <a:stretch/>
        </p:blipFill>
        <p:spPr>
          <a:xfrm>
            <a:off x="3278400" y="0"/>
            <a:ext cx="5865606" cy="5143502"/>
          </a:xfrm>
          <a:prstGeom prst="rect">
            <a:avLst/>
          </a:prstGeom>
          <a:noFill/>
          <a:ln>
            <a:noFill/>
          </a:ln>
        </p:spPr>
      </p:pic>
      <p:sp>
        <p:nvSpPr>
          <p:cNvPr id="166" name="Google Shape;166;p26"/>
          <p:cNvSpPr txBox="1">
            <a:spLocks noGrp="1"/>
          </p:cNvSpPr>
          <p:nvPr>
            <p:ph type="title"/>
          </p:nvPr>
        </p:nvSpPr>
        <p:spPr>
          <a:xfrm>
            <a:off x="311700" y="1153900"/>
            <a:ext cx="2655000" cy="85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New generation of sports</a:t>
            </a:r>
            <a:endParaRPr/>
          </a:p>
        </p:txBody>
      </p:sp>
      <p:sp>
        <p:nvSpPr>
          <p:cNvPr id="167" name="Google Shape;167;p26"/>
          <p:cNvSpPr txBox="1">
            <a:spLocks noGrp="1"/>
          </p:cNvSpPr>
          <p:nvPr>
            <p:ph type="body" idx="1"/>
          </p:nvPr>
        </p:nvSpPr>
        <p:spPr>
          <a:xfrm>
            <a:off x="311700" y="2022050"/>
            <a:ext cx="2655000" cy="29283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SzPts val="1000"/>
              <a:buChar char="●"/>
            </a:pPr>
            <a:r>
              <a:rPr lang="hu"/>
              <a:t>WSB develops both physical and mental skills</a:t>
            </a:r>
            <a:endParaRPr/>
          </a:p>
          <a:p>
            <a:pPr marL="457200" lvl="0" indent="-292100" algn="l" rtl="0">
              <a:spcBef>
                <a:spcPts val="0"/>
              </a:spcBef>
              <a:spcAft>
                <a:spcPts val="0"/>
              </a:spcAft>
              <a:buSzPts val="1000"/>
              <a:buChar char="●"/>
            </a:pPr>
            <a:r>
              <a:rPr lang="hu"/>
              <a:t>Improves and preserves health</a:t>
            </a:r>
            <a:endParaRPr/>
          </a:p>
          <a:p>
            <a:pPr marL="457200" lvl="0" indent="-292100" algn="l" rtl="0">
              <a:spcBef>
                <a:spcPts val="0"/>
              </a:spcBef>
              <a:spcAft>
                <a:spcPts val="0"/>
              </a:spcAft>
              <a:buSzPts val="1000"/>
              <a:buChar char="●"/>
            </a:pPr>
            <a:r>
              <a:rPr lang="hu"/>
              <a:t>Non-contact rule -&gt; minimal risk of injury</a:t>
            </a:r>
            <a:endParaRPr/>
          </a:p>
          <a:p>
            <a:pPr marL="457200" lvl="0" indent="-292100" algn="l" rtl="0">
              <a:spcBef>
                <a:spcPts val="0"/>
              </a:spcBef>
              <a:spcAft>
                <a:spcPts val="0"/>
              </a:spcAft>
              <a:buSzPts val="1000"/>
              <a:buChar char="●"/>
            </a:pPr>
            <a:r>
              <a:rPr lang="hu"/>
              <a:t>Fun for all ages</a:t>
            </a:r>
            <a:endParaRPr/>
          </a:p>
          <a:p>
            <a:pPr marL="457200" lvl="0" indent="-292100" algn="l" rtl="0">
              <a:spcBef>
                <a:spcPts val="0"/>
              </a:spcBef>
              <a:spcAft>
                <a:spcPts val="0"/>
              </a:spcAft>
              <a:buSzPts val="1000"/>
              <a:buChar char="●"/>
            </a:pPr>
            <a:r>
              <a:rPr lang="hu"/>
              <a:t>Excitement is guaranteed</a:t>
            </a:r>
            <a:endParaRPr/>
          </a:p>
          <a:p>
            <a:pPr marL="457200" lvl="0" indent="-292100" algn="l" rtl="0">
              <a:spcBef>
                <a:spcPts val="0"/>
              </a:spcBef>
              <a:spcAft>
                <a:spcPts val="0"/>
              </a:spcAft>
              <a:buSzPts val="1000"/>
              <a:buChar char="●"/>
            </a:pPr>
            <a:r>
              <a:rPr lang="hu"/>
              <a:t>The ruleset of the game encourages constant playing and endeavor to score </a:t>
            </a:r>
            <a:endParaRPr/>
          </a:p>
          <a:p>
            <a:pPr marL="457200" lvl="0" indent="-292100" algn="l" rtl="0">
              <a:spcBef>
                <a:spcPts val="0"/>
              </a:spcBef>
              <a:spcAft>
                <a:spcPts val="0"/>
              </a:spcAft>
              <a:buSzPts val="1000"/>
              <a:buChar char="●"/>
            </a:pPr>
            <a:r>
              <a:rPr lang="hu"/>
              <a:t>The goals with different values lead to tense and exciting matches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7"/>
          <p:cNvPicPr preferRelativeResize="0"/>
          <p:nvPr/>
        </p:nvPicPr>
        <p:blipFill rotWithShape="1">
          <a:blip r:embed="rId3">
            <a:alphaModFix/>
          </a:blip>
          <a:srcRect l="31014" r="31010"/>
          <a:stretch/>
        </p:blipFill>
        <p:spPr>
          <a:xfrm>
            <a:off x="3278400" y="0"/>
            <a:ext cx="5865608" cy="5143501"/>
          </a:xfrm>
          <a:prstGeom prst="rect">
            <a:avLst/>
          </a:prstGeom>
          <a:noFill/>
          <a:ln>
            <a:noFill/>
          </a:ln>
        </p:spPr>
      </p:pic>
      <p:sp>
        <p:nvSpPr>
          <p:cNvPr id="173" name="Google Shape;173;p27"/>
          <p:cNvSpPr txBox="1">
            <a:spLocks noGrp="1"/>
          </p:cNvSpPr>
          <p:nvPr>
            <p:ph type="title"/>
          </p:nvPr>
        </p:nvSpPr>
        <p:spPr>
          <a:xfrm>
            <a:off x="311700" y="1153900"/>
            <a:ext cx="2655000" cy="85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WSB ethos</a:t>
            </a:r>
            <a:endParaRPr/>
          </a:p>
        </p:txBody>
      </p:sp>
      <p:sp>
        <p:nvSpPr>
          <p:cNvPr id="174" name="Google Shape;174;p27"/>
          <p:cNvSpPr txBox="1">
            <a:spLocks noGrp="1"/>
          </p:cNvSpPr>
          <p:nvPr>
            <p:ph type="body" idx="1"/>
          </p:nvPr>
        </p:nvSpPr>
        <p:spPr>
          <a:xfrm>
            <a:off x="311700" y="2022050"/>
            <a:ext cx="2655000" cy="29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WSB is based on a unique approach named sport philosophy</a:t>
            </a:r>
            <a:endParaRPr/>
          </a:p>
          <a:p>
            <a:pPr marL="0" lvl="0" indent="0" algn="l" rtl="0">
              <a:spcBef>
                <a:spcPts val="1600"/>
              </a:spcBef>
              <a:spcAft>
                <a:spcPts val="0"/>
              </a:spcAft>
              <a:buNone/>
            </a:pPr>
            <a:r>
              <a:rPr lang="hu"/>
              <a:t>The pillars of WSB ethos:</a:t>
            </a:r>
            <a:endParaRPr/>
          </a:p>
          <a:p>
            <a:pPr marL="457200" lvl="0" indent="-292100" algn="l" rtl="0">
              <a:spcBef>
                <a:spcPts val="1600"/>
              </a:spcBef>
              <a:spcAft>
                <a:spcPts val="0"/>
              </a:spcAft>
              <a:buSzPts val="1000"/>
              <a:buAutoNum type="arabicPeriod"/>
            </a:pPr>
            <a:r>
              <a:rPr lang="hu"/>
              <a:t>Mutual respect</a:t>
            </a:r>
            <a:endParaRPr/>
          </a:p>
          <a:p>
            <a:pPr marL="457200" lvl="0" indent="-292100" algn="l" rtl="0">
              <a:spcBef>
                <a:spcPts val="0"/>
              </a:spcBef>
              <a:spcAft>
                <a:spcPts val="0"/>
              </a:spcAft>
              <a:buSzPts val="1000"/>
              <a:buAutoNum type="arabicPeriod"/>
            </a:pPr>
            <a:r>
              <a:rPr lang="hu"/>
              <a:t>Non-contact sport</a:t>
            </a:r>
            <a:endParaRPr/>
          </a:p>
          <a:p>
            <a:pPr marL="457200" lvl="0" indent="-292100" algn="l" rtl="0">
              <a:spcBef>
                <a:spcPts val="0"/>
              </a:spcBef>
              <a:spcAft>
                <a:spcPts val="0"/>
              </a:spcAft>
              <a:buSzPts val="1000"/>
              <a:buAutoNum type="arabicPeriod"/>
            </a:pPr>
            <a:r>
              <a:rPr lang="hu"/>
              <a:t>Health preservation and promotion</a:t>
            </a:r>
            <a:endParaRPr/>
          </a:p>
          <a:p>
            <a:pPr marL="457200" lvl="0" indent="-292100" algn="l" rtl="0">
              <a:spcBef>
                <a:spcPts val="0"/>
              </a:spcBef>
              <a:spcAft>
                <a:spcPts val="0"/>
              </a:spcAft>
              <a:buSzPts val="1000"/>
              <a:buAutoNum type="arabicPeriod"/>
            </a:pPr>
            <a:r>
              <a:rPr lang="hu"/>
              <a:t>Self-development</a:t>
            </a:r>
            <a:endParaRPr/>
          </a:p>
          <a:p>
            <a:pPr marL="457200" lvl="0" indent="-292100" algn="l" rtl="0">
              <a:spcBef>
                <a:spcPts val="0"/>
              </a:spcBef>
              <a:spcAft>
                <a:spcPts val="0"/>
              </a:spcAft>
              <a:buSzPts val="1000"/>
              <a:buAutoNum type="arabicPeriod"/>
            </a:pPr>
            <a:r>
              <a:rPr lang="hu"/>
              <a:t>Community building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98250" y="16350"/>
            <a:ext cx="7803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Our results</a:t>
            </a:r>
            <a:endParaRPr/>
          </a:p>
        </p:txBody>
      </p:sp>
      <p:sp>
        <p:nvSpPr>
          <p:cNvPr id="180" name="Google Shape;180;p28"/>
          <p:cNvSpPr txBox="1">
            <a:spLocks noGrp="1"/>
          </p:cNvSpPr>
          <p:nvPr>
            <p:ph type="body" idx="1"/>
          </p:nvPr>
        </p:nvSpPr>
        <p:spPr>
          <a:xfrm>
            <a:off x="460950" y="937050"/>
            <a:ext cx="8222100" cy="39471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hu" sz="1700"/>
              <a:t>Organising 7 national championships</a:t>
            </a:r>
            <a:endParaRPr sz="1700"/>
          </a:p>
          <a:p>
            <a:pPr marL="457200" lvl="0" indent="-336550" algn="l" rtl="0">
              <a:spcBef>
                <a:spcPts val="0"/>
              </a:spcBef>
              <a:spcAft>
                <a:spcPts val="0"/>
              </a:spcAft>
              <a:buSzPts val="1700"/>
              <a:buChar char="●"/>
            </a:pPr>
            <a:r>
              <a:rPr lang="hu" sz="1700"/>
              <a:t>Establishing the Hungarian Water Skyball Association and 10 water skyball sport clubs</a:t>
            </a:r>
            <a:endParaRPr sz="1700"/>
          </a:p>
          <a:p>
            <a:pPr marL="457200" lvl="0" indent="-336550" algn="l" rtl="0">
              <a:spcBef>
                <a:spcPts val="0"/>
              </a:spcBef>
              <a:spcAft>
                <a:spcPts val="0"/>
              </a:spcAft>
              <a:buSzPts val="1700"/>
              <a:buChar char="●"/>
            </a:pPr>
            <a:r>
              <a:rPr lang="hu" sz="1700"/>
              <a:t>Developing, manufacturing and installing WSB mobile fields</a:t>
            </a:r>
            <a:endParaRPr sz="1700"/>
          </a:p>
          <a:p>
            <a:pPr marL="457200" lvl="0" indent="-336550" algn="l" rtl="0">
              <a:spcBef>
                <a:spcPts val="0"/>
              </a:spcBef>
              <a:spcAft>
                <a:spcPts val="0"/>
              </a:spcAft>
              <a:buSzPts val="1700"/>
              <a:buChar char="●"/>
            </a:pPr>
            <a:r>
              <a:rPr lang="hu" sz="1700"/>
              <a:t>WSB in education: from January 2020, WSB is a subject at Physical Education and Sports Center of Budapest Business School</a:t>
            </a:r>
            <a:endParaRPr sz="1700"/>
          </a:p>
          <a:p>
            <a:pPr marL="457200" lvl="0" indent="-336550" algn="l" rtl="0">
              <a:spcBef>
                <a:spcPts val="0"/>
              </a:spcBef>
              <a:spcAft>
                <a:spcPts val="0"/>
              </a:spcAft>
              <a:buSzPts val="1700"/>
              <a:buChar char="●"/>
            </a:pPr>
            <a:r>
              <a:rPr lang="hu" sz="1700"/>
              <a:t>Winning Erasmus+ grant and Hungarian national grants</a:t>
            </a:r>
            <a:endParaRPr sz="1700"/>
          </a:p>
          <a:p>
            <a:pPr marL="457200" lvl="0" indent="-336550" algn="l" rtl="0">
              <a:spcBef>
                <a:spcPts val="0"/>
              </a:spcBef>
              <a:spcAft>
                <a:spcPts val="0"/>
              </a:spcAft>
              <a:buSzPts val="1700"/>
              <a:buChar char="●"/>
            </a:pPr>
            <a:r>
              <a:rPr lang="hu" sz="1700"/>
              <a:t>Several WSB sport events at different swimming pools and beaches in Hungary</a:t>
            </a:r>
            <a:endParaRPr sz="1700"/>
          </a:p>
          <a:p>
            <a:pPr marL="457200" lvl="0" indent="-336550" algn="l" rtl="0">
              <a:spcBef>
                <a:spcPts val="0"/>
              </a:spcBef>
              <a:spcAft>
                <a:spcPts val="0"/>
              </a:spcAft>
              <a:buSzPts val="1700"/>
              <a:buChar char="●"/>
            </a:pPr>
            <a:r>
              <a:rPr lang="hu" sz="1700"/>
              <a:t>Amateur mixed cups for female and male players and kid and adult players</a:t>
            </a:r>
            <a:endParaRPr sz="1700"/>
          </a:p>
          <a:p>
            <a:pPr marL="457200" lvl="0" indent="-336550" algn="l" rtl="0">
              <a:spcBef>
                <a:spcPts val="0"/>
              </a:spcBef>
              <a:spcAft>
                <a:spcPts val="0"/>
              </a:spcAft>
              <a:buSzPts val="1700"/>
              <a:buChar char="●"/>
            </a:pPr>
            <a:r>
              <a:rPr lang="hu" sz="1700"/>
              <a:t>Numerous television and online appearances: M4 Sport, Sport TV, MindigTV, Spieler 1, Spieler 2</a:t>
            </a:r>
            <a:endParaRPr sz="1700"/>
          </a:p>
          <a:p>
            <a:pPr marL="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98250" y="16350"/>
            <a:ext cx="7803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Plans</a:t>
            </a:r>
            <a:endParaRPr/>
          </a:p>
        </p:txBody>
      </p:sp>
      <p:sp>
        <p:nvSpPr>
          <p:cNvPr id="186" name="Google Shape;186;p29"/>
          <p:cNvSpPr txBox="1">
            <a:spLocks noGrp="1"/>
          </p:cNvSpPr>
          <p:nvPr>
            <p:ph type="body" idx="1"/>
          </p:nvPr>
        </p:nvSpPr>
        <p:spPr>
          <a:xfrm>
            <a:off x="460950" y="937050"/>
            <a:ext cx="4263600" cy="3706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hu"/>
              <a:t>International debut: Erasmus+ Sport programme, Water Skyball in Europe Part 2</a:t>
            </a:r>
            <a:endParaRPr/>
          </a:p>
          <a:p>
            <a:pPr marL="457200" lvl="0" indent="-342900" algn="l" rtl="0">
              <a:spcBef>
                <a:spcPts val="0"/>
              </a:spcBef>
              <a:spcAft>
                <a:spcPts val="0"/>
              </a:spcAft>
              <a:buSzPts val="1800"/>
              <a:buChar char="●"/>
            </a:pPr>
            <a:r>
              <a:rPr lang="hu"/>
              <a:t>Increasing appearance in television and online</a:t>
            </a:r>
            <a:endParaRPr/>
          </a:p>
          <a:p>
            <a:pPr marL="457200" lvl="0" indent="-342900" algn="l" rtl="0">
              <a:spcBef>
                <a:spcPts val="0"/>
              </a:spcBef>
              <a:spcAft>
                <a:spcPts val="0"/>
              </a:spcAft>
              <a:buSzPts val="1800"/>
              <a:buChar char="●"/>
            </a:pPr>
            <a:r>
              <a:rPr lang="hu"/>
              <a:t>Installation of WSB fields in 10 Hungarian swimming pools </a:t>
            </a:r>
            <a:endParaRPr/>
          </a:p>
          <a:p>
            <a:pPr marL="457200" lvl="0" indent="-342900" algn="l" rtl="0">
              <a:spcBef>
                <a:spcPts val="0"/>
              </a:spcBef>
              <a:spcAft>
                <a:spcPts val="0"/>
              </a:spcAft>
              <a:buSzPts val="1800"/>
              <a:buChar char="●"/>
            </a:pPr>
            <a:r>
              <a:rPr lang="hu"/>
              <a:t>WSB Junior School</a:t>
            </a:r>
            <a:endParaRPr/>
          </a:p>
          <a:p>
            <a:pPr marL="457200" lvl="0" indent="-342900" algn="l" rtl="0">
              <a:spcBef>
                <a:spcPts val="0"/>
              </a:spcBef>
              <a:spcAft>
                <a:spcPts val="0"/>
              </a:spcAft>
              <a:buSzPts val="1800"/>
              <a:buChar char="●"/>
            </a:pPr>
            <a:r>
              <a:rPr lang="hu"/>
              <a:t>Organizing WSB Junior Tournaments</a:t>
            </a:r>
            <a:endParaRPr/>
          </a:p>
          <a:p>
            <a:pPr marL="457200" lvl="0" indent="-342900" algn="l" rtl="0">
              <a:spcBef>
                <a:spcPts val="0"/>
              </a:spcBef>
              <a:spcAft>
                <a:spcPts val="0"/>
              </a:spcAft>
              <a:buSzPts val="1800"/>
              <a:buChar char="●"/>
            </a:pPr>
            <a:r>
              <a:rPr lang="hu"/>
              <a:t>Training coaches</a:t>
            </a:r>
            <a:endParaRPr/>
          </a:p>
          <a:p>
            <a:pPr marL="0" lvl="0" indent="0" algn="l" rtl="0">
              <a:spcBef>
                <a:spcPts val="1600"/>
              </a:spcBef>
              <a:spcAft>
                <a:spcPts val="1600"/>
              </a:spcAft>
              <a:buNone/>
            </a:pPr>
            <a:endParaRPr/>
          </a:p>
        </p:txBody>
      </p:sp>
      <p:pic>
        <p:nvPicPr>
          <p:cNvPr id="187" name="Google Shape;187;p29"/>
          <p:cNvPicPr preferRelativeResize="0"/>
          <p:nvPr/>
        </p:nvPicPr>
        <p:blipFill>
          <a:blip r:embed="rId3">
            <a:alphaModFix/>
          </a:blip>
          <a:stretch>
            <a:fillRect/>
          </a:stretch>
        </p:blipFill>
        <p:spPr>
          <a:xfrm>
            <a:off x="4824700" y="1455488"/>
            <a:ext cx="4004451" cy="2669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460950" y="1472700"/>
            <a:ext cx="82221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
              <a:t>Questions and answers </a:t>
            </a:r>
            <a:endParaRPr/>
          </a:p>
        </p:txBody>
      </p:sp>
      <p:pic>
        <p:nvPicPr>
          <p:cNvPr id="193" name="Google Shape;193;p30"/>
          <p:cNvPicPr preferRelativeResize="0"/>
          <p:nvPr/>
        </p:nvPicPr>
        <p:blipFill>
          <a:blip r:embed="rId3">
            <a:alphaModFix/>
          </a:blip>
          <a:stretch>
            <a:fillRect/>
          </a:stretch>
        </p:blipFill>
        <p:spPr>
          <a:xfrm>
            <a:off x="2804589" y="2699650"/>
            <a:ext cx="3534825" cy="2184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98250" y="16350"/>
            <a:ext cx="7803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Goal</a:t>
            </a:r>
            <a:endParaRPr/>
          </a:p>
        </p:txBody>
      </p:sp>
      <p:sp>
        <p:nvSpPr>
          <p:cNvPr id="92" name="Google Shape;92;p15"/>
          <p:cNvSpPr txBox="1">
            <a:spLocks noGrp="1"/>
          </p:cNvSpPr>
          <p:nvPr>
            <p:ph type="body" idx="1"/>
          </p:nvPr>
        </p:nvSpPr>
        <p:spPr>
          <a:xfrm>
            <a:off x="460950" y="937050"/>
            <a:ext cx="8222100" cy="370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u" sz="2700"/>
              <a:t>The goal of this session is to introduce you to the water skyball sport and to present its uniques characteristics.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93" name="Google Shape;93;p15"/>
          <p:cNvPicPr preferRelativeResize="0"/>
          <p:nvPr/>
        </p:nvPicPr>
        <p:blipFill>
          <a:blip r:embed="rId3">
            <a:alphaModFix/>
          </a:blip>
          <a:stretch>
            <a:fillRect/>
          </a:stretch>
        </p:blipFill>
        <p:spPr>
          <a:xfrm>
            <a:off x="2205175" y="2965750"/>
            <a:ext cx="5038450" cy="1677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98250" y="16350"/>
            <a:ext cx="7803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What is water skyball?</a:t>
            </a:r>
            <a:endParaRPr/>
          </a:p>
        </p:txBody>
      </p:sp>
      <p:sp>
        <p:nvSpPr>
          <p:cNvPr id="99" name="Google Shape;99;p16"/>
          <p:cNvSpPr txBox="1">
            <a:spLocks noGrp="1"/>
          </p:cNvSpPr>
          <p:nvPr>
            <p:ph type="body" idx="1"/>
          </p:nvPr>
        </p:nvSpPr>
        <p:spPr>
          <a:xfrm>
            <a:off x="460950" y="937050"/>
            <a:ext cx="8222100" cy="37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Water Skyball is a Hungarian invention, an exciting and amusing water sport played by 2 against 2 along special rules. </a:t>
            </a:r>
            <a:endParaRPr/>
          </a:p>
          <a:p>
            <a:pPr marL="0" lvl="0" indent="0" algn="l" rtl="0">
              <a:spcBef>
                <a:spcPts val="1600"/>
              </a:spcBef>
              <a:spcAft>
                <a:spcPts val="1600"/>
              </a:spcAft>
              <a:buNone/>
            </a:pPr>
            <a:r>
              <a:rPr lang="hu"/>
              <a:t>The game is played in water by 2 teams of 2 players, with one ball. The object of the game is to throw goals with the ball. These are the only similarities to any other water sports, in every other aspect it is unique. Its field, equipment, rules, ethos are special and they offer a playful, exciting activity full of challenges both for the players and for the audience and fans.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98250" y="16350"/>
            <a:ext cx="7803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Hungarian sport filling a gap</a:t>
            </a:r>
            <a:endParaRPr/>
          </a:p>
        </p:txBody>
      </p:sp>
      <p:sp>
        <p:nvSpPr>
          <p:cNvPr id="105" name="Google Shape;105;p17"/>
          <p:cNvSpPr txBox="1">
            <a:spLocks noGrp="1"/>
          </p:cNvSpPr>
          <p:nvPr>
            <p:ph type="body" idx="1"/>
          </p:nvPr>
        </p:nvSpPr>
        <p:spPr>
          <a:xfrm>
            <a:off x="460950" y="937050"/>
            <a:ext cx="8222100" cy="404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sz="1700"/>
              <a:t>The reason for the development of WSB was the need for a new water sport that is</a:t>
            </a:r>
            <a:endParaRPr sz="1700"/>
          </a:p>
          <a:p>
            <a:pPr marL="457200" lvl="0" indent="-336550" algn="l" rtl="0">
              <a:spcBef>
                <a:spcPts val="0"/>
              </a:spcBef>
              <a:spcAft>
                <a:spcPts val="0"/>
              </a:spcAft>
              <a:buSzPts val="1700"/>
              <a:buChar char="●"/>
            </a:pPr>
            <a:r>
              <a:rPr lang="hu" sz="1700"/>
              <a:t>easy to learn</a:t>
            </a:r>
            <a:endParaRPr sz="1700"/>
          </a:p>
          <a:p>
            <a:pPr marL="457200" lvl="0" indent="-336550" algn="l" rtl="0">
              <a:spcBef>
                <a:spcPts val="0"/>
              </a:spcBef>
              <a:spcAft>
                <a:spcPts val="0"/>
              </a:spcAft>
              <a:buSzPts val="1700"/>
              <a:buChar char="●"/>
            </a:pPr>
            <a:r>
              <a:rPr lang="hu" sz="1700"/>
              <a:t>fun to play</a:t>
            </a:r>
            <a:endParaRPr sz="1700"/>
          </a:p>
          <a:p>
            <a:pPr marL="457200" lvl="0" indent="-336550" algn="l" rtl="0">
              <a:spcBef>
                <a:spcPts val="0"/>
              </a:spcBef>
              <a:spcAft>
                <a:spcPts val="0"/>
              </a:spcAft>
              <a:buSzPts val="1700"/>
              <a:buChar char="●"/>
            </a:pPr>
            <a:r>
              <a:rPr lang="hu" sz="1700"/>
              <a:t>playable in smaller teams (2 vs. 2)</a:t>
            </a:r>
            <a:endParaRPr sz="1700"/>
          </a:p>
          <a:p>
            <a:pPr marL="457200" lvl="0" indent="-336550" algn="l" rtl="0">
              <a:spcBef>
                <a:spcPts val="0"/>
              </a:spcBef>
              <a:spcAft>
                <a:spcPts val="0"/>
              </a:spcAft>
              <a:buSzPts val="1700"/>
              <a:buChar char="●"/>
            </a:pPr>
            <a:r>
              <a:rPr lang="hu" sz="1700"/>
              <a:t>available for a wide range of people from the age of 12 to 60</a:t>
            </a:r>
            <a:endParaRPr sz="1700"/>
          </a:p>
          <a:p>
            <a:pPr marL="457200" lvl="0" indent="-336550" algn="l" rtl="0">
              <a:spcBef>
                <a:spcPts val="0"/>
              </a:spcBef>
              <a:spcAft>
                <a:spcPts val="0"/>
              </a:spcAft>
              <a:buSzPts val="1700"/>
              <a:buChar char="●"/>
            </a:pPr>
            <a:r>
              <a:rPr lang="hu" sz="1700"/>
              <a:t>emphasising agility and tactics over physical strength (no-contact rule)</a:t>
            </a:r>
            <a:endParaRPr sz="1700"/>
          </a:p>
          <a:p>
            <a:pPr marL="457200" lvl="0" indent="-336550" algn="l" rtl="0">
              <a:spcBef>
                <a:spcPts val="0"/>
              </a:spcBef>
              <a:spcAft>
                <a:spcPts val="0"/>
              </a:spcAft>
              <a:buSzPts val="1700"/>
              <a:buChar char="●"/>
            </a:pPr>
            <a:r>
              <a:rPr lang="hu" sz="1700"/>
              <a:t>available for mixed teams consisted of a female and a male player, or a kid player and an adult player </a:t>
            </a:r>
            <a:endParaRPr sz="1700"/>
          </a:p>
          <a:p>
            <a:pPr marL="457200" lvl="0" indent="-336550" algn="l" rtl="0">
              <a:spcBef>
                <a:spcPts val="0"/>
              </a:spcBef>
              <a:spcAft>
                <a:spcPts val="0"/>
              </a:spcAft>
              <a:buSzPts val="1700"/>
              <a:buChar char="●"/>
            </a:pPr>
            <a:r>
              <a:rPr lang="hu" sz="1700"/>
              <a:t>scientifically backgrounded</a:t>
            </a:r>
            <a:endParaRPr sz="1700"/>
          </a:p>
          <a:p>
            <a:pPr marL="457200" lvl="0" indent="-336550" algn="l" rtl="0">
              <a:spcBef>
                <a:spcPts val="0"/>
              </a:spcBef>
              <a:spcAft>
                <a:spcPts val="0"/>
              </a:spcAft>
              <a:buSzPts val="1700"/>
              <a:buChar char="●"/>
            </a:pPr>
            <a:r>
              <a:rPr lang="hu" sz="1700"/>
              <a:t>feasible in swimming pools and natural waters as well</a:t>
            </a:r>
            <a:endParaRPr sz="1700"/>
          </a:p>
          <a:p>
            <a:pPr marL="0" lvl="0" indent="0" algn="l" rtl="0">
              <a:spcBef>
                <a:spcPts val="1600"/>
              </a:spcBef>
              <a:spcAft>
                <a:spcPts val="1600"/>
              </a:spcAft>
              <a:buNone/>
            </a:pPr>
            <a:r>
              <a:rPr lang="hu" sz="1700"/>
              <a:t>Similar sports: water polo, water volleyball, water basketball, underwater hockey</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98250" y="16350"/>
            <a:ext cx="7803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History</a:t>
            </a:r>
            <a:endParaRPr/>
          </a:p>
        </p:txBody>
      </p:sp>
      <p:sp>
        <p:nvSpPr>
          <p:cNvPr id="111" name="Google Shape;111;p18"/>
          <p:cNvSpPr txBox="1">
            <a:spLocks noGrp="1"/>
          </p:cNvSpPr>
          <p:nvPr>
            <p:ph type="body" idx="1"/>
          </p:nvPr>
        </p:nvSpPr>
        <p:spPr>
          <a:xfrm>
            <a:off x="460950" y="937050"/>
            <a:ext cx="8222100" cy="3706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hu"/>
              <a:t>Result of Fontanus Scientific Methodological Research and Educational Center (carried out by doctors, coaches and specialists)</a:t>
            </a:r>
            <a:endParaRPr/>
          </a:p>
          <a:p>
            <a:pPr marL="457200" lvl="0" indent="-342900" algn="l" rtl="0">
              <a:spcBef>
                <a:spcPts val="0"/>
              </a:spcBef>
              <a:spcAft>
                <a:spcPts val="0"/>
              </a:spcAft>
              <a:buSzPts val="1800"/>
              <a:buChar char="●"/>
            </a:pPr>
            <a:r>
              <a:rPr lang="hu"/>
              <a:t>2013-2014 - Development years, smaller tournaments </a:t>
            </a:r>
            <a:endParaRPr/>
          </a:p>
          <a:p>
            <a:pPr marL="457200" lvl="0" indent="-342900" algn="l" rtl="0">
              <a:spcBef>
                <a:spcPts val="0"/>
              </a:spcBef>
              <a:spcAft>
                <a:spcPts val="0"/>
              </a:spcAft>
              <a:buSzPts val="1800"/>
              <a:buChar char="●"/>
            </a:pPr>
            <a:r>
              <a:rPr lang="hu"/>
              <a:t>2015 - 1st national championship</a:t>
            </a:r>
            <a:endParaRPr/>
          </a:p>
          <a:p>
            <a:pPr marL="457200" lvl="0" indent="-342900" algn="l" rtl="0">
              <a:spcBef>
                <a:spcPts val="0"/>
              </a:spcBef>
              <a:spcAft>
                <a:spcPts val="0"/>
              </a:spcAft>
              <a:buSzPts val="1800"/>
              <a:buChar char="●"/>
            </a:pPr>
            <a:r>
              <a:rPr lang="hu"/>
              <a:t>2015-ongoing - Organisation of national championships every year</a:t>
            </a:r>
            <a:endParaRPr/>
          </a:p>
          <a:p>
            <a:pPr marL="457200" lvl="0" indent="-342900" algn="l" rtl="0">
              <a:spcBef>
                <a:spcPts val="0"/>
              </a:spcBef>
              <a:spcAft>
                <a:spcPts val="0"/>
              </a:spcAft>
              <a:buSzPts val="1800"/>
              <a:buChar char="●"/>
            </a:pPr>
            <a:r>
              <a:rPr lang="hu"/>
              <a:t>2019 - Foundation of Hungarian Water Skyball Association (umbrella organisation of 10 sport clubs)</a:t>
            </a:r>
            <a:endParaRPr/>
          </a:p>
          <a:p>
            <a:pPr marL="457200" lvl="0" indent="-342900" algn="l" rtl="0">
              <a:spcBef>
                <a:spcPts val="0"/>
              </a:spcBef>
              <a:spcAft>
                <a:spcPts val="0"/>
              </a:spcAft>
              <a:buSzPts val="1800"/>
              <a:buChar char="●"/>
            </a:pPr>
            <a:r>
              <a:rPr lang="hu"/>
              <a:t>2020 - Broadcasting the national championship on an online platform (mindigTV GO)</a:t>
            </a:r>
            <a:endParaRPr/>
          </a:p>
          <a:p>
            <a:pPr marL="457200" lvl="0" indent="-342900" algn="l" rtl="0">
              <a:spcBef>
                <a:spcPts val="0"/>
              </a:spcBef>
              <a:spcAft>
                <a:spcPts val="0"/>
              </a:spcAft>
              <a:buSzPts val="1800"/>
              <a:buChar char="●"/>
            </a:pPr>
            <a:r>
              <a:rPr lang="hu"/>
              <a:t>2021 - Broadcasting the national championship in Hungarian sports TV (Spieler 1, Spieler 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u"/>
              <a:t>Attributes of a WSB field  </a:t>
            </a:r>
            <a:endParaRPr/>
          </a:p>
        </p:txBody>
      </p:sp>
      <p:sp>
        <p:nvSpPr>
          <p:cNvPr id="117" name="Google Shape;117;p19"/>
          <p:cNvSpPr txBox="1">
            <a:spLocks noGrp="1"/>
          </p:cNvSpPr>
          <p:nvPr>
            <p:ph type="body" idx="1"/>
          </p:nvPr>
        </p:nvSpPr>
        <p:spPr>
          <a:xfrm>
            <a:off x="226075" y="1311200"/>
            <a:ext cx="2808000" cy="3565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hu"/>
              <a:t>10 x 8 meters field</a:t>
            </a:r>
            <a:endParaRPr/>
          </a:p>
          <a:p>
            <a:pPr marL="457200" lvl="0" indent="-304800" algn="l" rtl="0">
              <a:spcBef>
                <a:spcPts val="0"/>
              </a:spcBef>
              <a:spcAft>
                <a:spcPts val="0"/>
              </a:spcAft>
              <a:buSzPts val="1200"/>
              <a:buChar char="●"/>
            </a:pPr>
            <a:r>
              <a:rPr lang="hu"/>
              <a:t>100-120 centimeters water depth</a:t>
            </a:r>
            <a:endParaRPr/>
          </a:p>
          <a:p>
            <a:pPr marL="457200" lvl="0" indent="-304800" algn="l" rtl="0">
              <a:spcBef>
                <a:spcPts val="0"/>
              </a:spcBef>
              <a:spcAft>
                <a:spcPts val="0"/>
              </a:spcAft>
              <a:buSzPts val="1200"/>
              <a:buChar char="●"/>
            </a:pPr>
            <a:r>
              <a:rPr lang="hu"/>
              <a:t>3 zones (defender - midfield - defender)</a:t>
            </a:r>
            <a:endParaRPr/>
          </a:p>
          <a:p>
            <a:pPr marL="457200" lvl="0" indent="-304800" algn="l" rtl="0">
              <a:spcBef>
                <a:spcPts val="0"/>
              </a:spcBef>
              <a:spcAft>
                <a:spcPts val="0"/>
              </a:spcAft>
              <a:buSzPts val="1200"/>
              <a:buChar char="●"/>
            </a:pPr>
            <a:r>
              <a:rPr lang="hu"/>
              <a:t>It can be a permanent installation or a mobile field</a:t>
            </a:r>
            <a:endParaRPr/>
          </a:p>
          <a:p>
            <a:pPr marL="457200" lvl="0" indent="-304800" algn="l" rtl="0">
              <a:spcBef>
                <a:spcPts val="0"/>
              </a:spcBef>
              <a:spcAft>
                <a:spcPts val="0"/>
              </a:spcAft>
              <a:buSzPts val="1200"/>
              <a:buChar char="●"/>
            </a:pPr>
            <a:r>
              <a:rPr lang="hu"/>
              <a:t>Easy installation in a wide variety of settings (swimming pools, beaches, natural waters, spas)</a:t>
            </a:r>
            <a:endParaRPr/>
          </a:p>
          <a:p>
            <a:pPr marL="457200" lvl="0" indent="-304800" algn="l" rtl="0">
              <a:spcBef>
                <a:spcPts val="0"/>
              </a:spcBef>
              <a:spcAft>
                <a:spcPts val="0"/>
              </a:spcAft>
              <a:buSzPts val="1200"/>
              <a:buChar char="●"/>
            </a:pPr>
            <a:r>
              <a:rPr lang="hu"/>
              <a:t>Currently in Hungary there are approx. 600 baths in operation, among them 200 are swimming pools.</a:t>
            </a:r>
            <a:endParaRPr/>
          </a:p>
        </p:txBody>
      </p:sp>
      <p:pic>
        <p:nvPicPr>
          <p:cNvPr id="118" name="Google Shape;118;p19"/>
          <p:cNvPicPr preferRelativeResize="0"/>
          <p:nvPr/>
        </p:nvPicPr>
        <p:blipFill>
          <a:blip r:embed="rId3">
            <a:alphaModFix/>
          </a:blip>
          <a:stretch>
            <a:fillRect/>
          </a:stretch>
        </p:blipFill>
        <p:spPr>
          <a:xfrm>
            <a:off x="4511150" y="357800"/>
            <a:ext cx="3104951" cy="459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0"/>
          <p:cNvPicPr preferRelativeResize="0"/>
          <p:nvPr/>
        </p:nvPicPr>
        <p:blipFill rotWithShape="1">
          <a:blip r:embed="rId3">
            <a:alphaModFix/>
          </a:blip>
          <a:srcRect l="5556" r="5547"/>
          <a:stretch/>
        </p:blipFill>
        <p:spPr>
          <a:xfrm>
            <a:off x="3047650" y="0"/>
            <a:ext cx="6096348" cy="5143500"/>
          </a:xfrm>
          <a:prstGeom prst="rect">
            <a:avLst/>
          </a:prstGeom>
          <a:noFill/>
          <a:ln>
            <a:noFill/>
          </a:ln>
        </p:spPr>
      </p:pic>
      <p:sp>
        <p:nvSpPr>
          <p:cNvPr id="124" name="Google Shape;124;p20"/>
          <p:cNvSpPr txBox="1">
            <a:spLocks noGrp="1"/>
          </p:cNvSpPr>
          <p:nvPr>
            <p:ph type="title"/>
          </p:nvPr>
        </p:nvSpPr>
        <p:spPr>
          <a:xfrm>
            <a:off x="185350" y="679625"/>
            <a:ext cx="2683200" cy="104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u"/>
              <a:t>2 versions of WSB mobile field</a:t>
            </a:r>
            <a:endParaRPr/>
          </a:p>
        </p:txBody>
      </p:sp>
      <p:sp>
        <p:nvSpPr>
          <p:cNvPr id="125" name="Google Shape;125;p20"/>
          <p:cNvSpPr txBox="1">
            <a:spLocks noGrp="1"/>
          </p:cNvSpPr>
          <p:nvPr>
            <p:ph type="body" idx="1"/>
          </p:nvPr>
        </p:nvSpPr>
        <p:spPr>
          <a:xfrm>
            <a:off x="185350" y="1798300"/>
            <a:ext cx="2683200" cy="25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Metal WSB mobile field</a:t>
            </a:r>
            <a:endParaRPr/>
          </a:p>
          <a:p>
            <a:pPr marL="0" lvl="0" indent="0" algn="l" rtl="0">
              <a:spcBef>
                <a:spcPts val="1600"/>
              </a:spcBef>
              <a:spcAft>
                <a:spcPts val="0"/>
              </a:spcAft>
              <a:buNone/>
            </a:pPr>
            <a:r>
              <a:rPr lang="hu"/>
              <a:t>made of 2 aluminium goals and buoy lines </a:t>
            </a: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185350" y="679625"/>
            <a:ext cx="2683200" cy="104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u"/>
              <a:t>2 versions of WSB mobile field</a:t>
            </a:r>
            <a:endParaRPr/>
          </a:p>
        </p:txBody>
      </p:sp>
      <p:sp>
        <p:nvSpPr>
          <p:cNvPr id="131" name="Google Shape;131;p21"/>
          <p:cNvSpPr txBox="1">
            <a:spLocks noGrp="1"/>
          </p:cNvSpPr>
          <p:nvPr>
            <p:ph type="body" idx="1"/>
          </p:nvPr>
        </p:nvSpPr>
        <p:spPr>
          <a:xfrm>
            <a:off x="185350" y="1798300"/>
            <a:ext cx="2683200" cy="25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Inflatable WSB mobile field</a:t>
            </a:r>
            <a:endParaRPr/>
          </a:p>
          <a:p>
            <a:pPr marL="0" lvl="0" indent="0" algn="l" rtl="0">
              <a:spcBef>
                <a:spcPts val="1600"/>
              </a:spcBef>
              <a:spcAft>
                <a:spcPts val="0"/>
              </a:spcAft>
              <a:buNone/>
            </a:pPr>
            <a:r>
              <a:rPr lang="hu"/>
              <a:t>made of anti-UV PVC tubes</a:t>
            </a:r>
            <a:endParaRPr/>
          </a:p>
          <a:p>
            <a:pPr marL="0" lvl="0" indent="0" algn="l" rtl="0">
              <a:spcBef>
                <a:spcPts val="1600"/>
              </a:spcBef>
              <a:spcAft>
                <a:spcPts val="1600"/>
              </a:spcAft>
              <a:buNone/>
            </a:pPr>
            <a:endParaRPr/>
          </a:p>
        </p:txBody>
      </p:sp>
      <p:pic>
        <p:nvPicPr>
          <p:cNvPr id="132" name="Google Shape;132;p21"/>
          <p:cNvPicPr preferRelativeResize="0"/>
          <p:nvPr/>
        </p:nvPicPr>
        <p:blipFill rotWithShape="1">
          <a:blip r:embed="rId3">
            <a:alphaModFix/>
          </a:blip>
          <a:srcRect l="10475" r="10467"/>
          <a:stretch/>
        </p:blipFill>
        <p:spPr>
          <a:xfrm>
            <a:off x="3047650" y="0"/>
            <a:ext cx="6096351"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98250" y="16350"/>
            <a:ext cx="7803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Unique ball</a:t>
            </a:r>
            <a:endParaRPr/>
          </a:p>
        </p:txBody>
      </p:sp>
      <p:sp>
        <p:nvSpPr>
          <p:cNvPr id="138" name="Google Shape;138;p22"/>
          <p:cNvSpPr txBox="1">
            <a:spLocks noGrp="1"/>
          </p:cNvSpPr>
          <p:nvPr>
            <p:ph type="body" idx="1"/>
          </p:nvPr>
        </p:nvSpPr>
        <p:spPr>
          <a:xfrm>
            <a:off x="1434625" y="937050"/>
            <a:ext cx="6579600" cy="3706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9" name="Google Shape;139;p22"/>
          <p:cNvPicPr preferRelativeResize="0"/>
          <p:nvPr/>
        </p:nvPicPr>
        <p:blipFill>
          <a:blip r:embed="rId3">
            <a:alphaModFix/>
          </a:blip>
          <a:stretch>
            <a:fillRect/>
          </a:stretch>
        </p:blipFill>
        <p:spPr>
          <a:xfrm>
            <a:off x="1434613" y="937050"/>
            <a:ext cx="6579585" cy="370650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Diavetítés a képernyőre (16:9 oldalarány)</PresentationFormat>
  <Paragraphs>99</Paragraphs>
  <Slides>17</Slides>
  <Notes>17</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17</vt:i4>
      </vt:variant>
    </vt:vector>
  </HeadingPairs>
  <TitlesOfParts>
    <vt:vector size="21" baseType="lpstr">
      <vt:lpstr>Arial</vt:lpstr>
      <vt:lpstr>Droid Sans</vt:lpstr>
      <vt:lpstr>Roboto</vt:lpstr>
      <vt:lpstr>Material</vt:lpstr>
      <vt:lpstr>Introduction to Water Skyball sport Part I</vt:lpstr>
      <vt:lpstr>Goal</vt:lpstr>
      <vt:lpstr>What is water skyball?</vt:lpstr>
      <vt:lpstr>Hungarian sport filling a gap</vt:lpstr>
      <vt:lpstr>History</vt:lpstr>
      <vt:lpstr>Attributes of a WSB field  </vt:lpstr>
      <vt:lpstr>2 versions of WSB mobile field</vt:lpstr>
      <vt:lpstr>2 versions of WSB mobile field</vt:lpstr>
      <vt:lpstr>Unique ball</vt:lpstr>
      <vt:lpstr>Unique goals</vt:lpstr>
      <vt:lpstr>Unique ball technique</vt:lpstr>
      <vt:lpstr>Non-contact sport</vt:lpstr>
      <vt:lpstr>New generation of sports</vt:lpstr>
      <vt:lpstr>WSB ethos</vt:lpstr>
      <vt:lpstr>Our results</vt:lpstr>
      <vt:lpstr>Plans</vt:lpstr>
      <vt:lpstr>Questions and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Water Skyball sport Part I</dc:title>
  <cp:lastModifiedBy>Olga Augusztin</cp:lastModifiedBy>
  <cp:revision>1</cp:revision>
  <dcterms:modified xsi:type="dcterms:W3CDTF">2022-11-07T08:59:20Z</dcterms:modified>
</cp:coreProperties>
</file>